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2"/>
  </p:notesMasterIdLst>
  <p:handoutMasterIdLst>
    <p:handoutMasterId r:id="rId53"/>
  </p:handoutMasterIdLst>
  <p:sldIdLst>
    <p:sldId id="281" r:id="rId5"/>
    <p:sldId id="314" r:id="rId6"/>
    <p:sldId id="282" r:id="rId7"/>
    <p:sldId id="309" r:id="rId8"/>
    <p:sldId id="319" r:id="rId9"/>
    <p:sldId id="329" r:id="rId10"/>
    <p:sldId id="302" r:id="rId11"/>
    <p:sldId id="370" r:id="rId12"/>
    <p:sldId id="369" r:id="rId13"/>
    <p:sldId id="301" r:id="rId14"/>
    <p:sldId id="371" r:id="rId15"/>
    <p:sldId id="308" r:id="rId16"/>
    <p:sldId id="372" r:id="rId17"/>
    <p:sldId id="332" r:id="rId18"/>
    <p:sldId id="324" r:id="rId19"/>
    <p:sldId id="338" r:id="rId20"/>
    <p:sldId id="352" r:id="rId21"/>
    <p:sldId id="339" r:id="rId22"/>
    <p:sldId id="353" r:id="rId23"/>
    <p:sldId id="340" r:id="rId24"/>
    <p:sldId id="354" r:id="rId25"/>
    <p:sldId id="341" r:id="rId26"/>
    <p:sldId id="355" r:id="rId27"/>
    <p:sldId id="351" r:id="rId28"/>
    <p:sldId id="356" r:id="rId29"/>
    <p:sldId id="343" r:id="rId30"/>
    <p:sldId id="357" r:id="rId31"/>
    <p:sldId id="346" r:id="rId32"/>
    <p:sldId id="358" r:id="rId33"/>
    <p:sldId id="347" r:id="rId34"/>
    <p:sldId id="359" r:id="rId35"/>
    <p:sldId id="348" r:id="rId36"/>
    <p:sldId id="360" r:id="rId37"/>
    <p:sldId id="344" r:id="rId38"/>
    <p:sldId id="361" r:id="rId39"/>
    <p:sldId id="367" r:id="rId40"/>
    <p:sldId id="368" r:id="rId41"/>
    <p:sldId id="349" r:id="rId42"/>
    <p:sldId id="362" r:id="rId43"/>
    <p:sldId id="345" r:id="rId44"/>
    <p:sldId id="363" r:id="rId45"/>
    <p:sldId id="365" r:id="rId46"/>
    <p:sldId id="350" r:id="rId47"/>
    <p:sldId id="326" r:id="rId48"/>
    <p:sldId id="366" r:id="rId49"/>
    <p:sldId id="321" r:id="rId50"/>
    <p:sldId id="323" r:id="rId5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1" autoAdjust="0"/>
    <p:restoredTop sz="96804" autoAdjust="0"/>
  </p:normalViewPr>
  <p:slideViewPr>
    <p:cSldViewPr snapToGrid="0">
      <p:cViewPr varScale="1">
        <p:scale>
          <a:sx n="121" d="100"/>
          <a:sy n="121" d="100"/>
        </p:scale>
        <p:origin x="830" y="8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2024/1/9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2024/1/9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004277" y="3152001"/>
            <a:ext cx="61803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推箱子益智遊戲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F028A-4450-EA7C-4D5C-16C33CA7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0"/>
            <a:ext cx="738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1E2947-0F29-1A3E-3CB2-1EEE6D49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1BE647-BA6C-BBDB-9416-B9879C9AC60D}"/>
              </a:ext>
            </a:extLst>
          </p:cNvPr>
          <p:cNvSpPr txBox="1"/>
          <p:nvPr/>
        </p:nvSpPr>
        <p:spPr>
          <a:xfrm>
            <a:off x="609039" y="289795"/>
            <a:ext cx="89148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  <a:p>
            <a:r>
              <a:rPr lang="en-US" altLang="zh-TW" sz="2000" b="1" dirty="0"/>
              <a:t>2024/01/11</a:t>
            </a:r>
          </a:p>
        </p:txBody>
      </p:sp>
    </p:spTree>
    <p:extLst>
      <p:ext uri="{BB962C8B-B14F-4D97-AF65-F5344CB8AC3E}">
        <p14:creationId xmlns:p14="http://schemas.microsoft.com/office/powerpoint/2010/main" val="421852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09039" y="289795"/>
            <a:ext cx="89148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57D9F-B62D-8671-172A-B8A9FF5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55" y="1061239"/>
            <a:ext cx="9508089" cy="48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6C07F-9953-DEB5-97A7-F9720A7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3DB7FD-C803-3E21-7961-E3E0561D7C1D}"/>
              </a:ext>
            </a:extLst>
          </p:cNvPr>
          <p:cNvSpPr txBox="1"/>
          <p:nvPr/>
        </p:nvSpPr>
        <p:spPr>
          <a:xfrm>
            <a:off x="498191" y="116990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2024/01/11</a:t>
            </a:r>
          </a:p>
        </p:txBody>
      </p:sp>
    </p:spTree>
    <p:extLst>
      <p:ext uri="{BB962C8B-B14F-4D97-AF65-F5344CB8AC3E}">
        <p14:creationId xmlns:p14="http://schemas.microsoft.com/office/powerpoint/2010/main" val="196757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498191" y="116990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908109-A3DA-2B38-25F0-68E92469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0"/>
            <a:ext cx="8156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198149" y="90989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D8937DD-3756-AF95-FF55-9DE1B521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0" y="735944"/>
            <a:ext cx="11969619" cy="57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F258101-D821-15F6-2839-1E7965D2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8009314" cy="2446232"/>
          </a:xfrm>
          <a:prstGeom prst="rect">
            <a:avLst/>
          </a:prstGeom>
          <a:ln w="12700">
            <a:solidFill>
              <a:schemeClr val="tx1">
                <a:alpha val="59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583C9C-EFBB-2386-9FDF-08E9F087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780D4B-DF79-E8BE-3965-222D09F6F32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371462-F1DB-B91C-E1C5-6B47EED5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DE55F8-A80E-94E6-54DE-AF5FD3A2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E45C3F9-0CA0-0380-F4B5-A49EB6B9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50203"/>
              </p:ext>
            </p:extLst>
          </p:nvPr>
        </p:nvGraphicFramePr>
        <p:xfrm>
          <a:off x="5760917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初始化地圖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1CE23CE-B199-1F80-A1AF-75434D6D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77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E8F8767-77F7-8410-75A5-C33F74FE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096D9-1170-B573-13E9-D4116C63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A7FF1CE-F956-CBCB-C759-17B07DA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668"/>
            <a:ext cx="1974067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9C318-0FC0-F015-0AEA-582A6776E4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A30D4B-BA0E-6683-AA19-03A6A07C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ACD1F4-6710-40F4-CBC1-004B0AF67F5B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1F1AAF-D618-868D-F2C0-37787C5115A4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2D1B33-7FA7-2335-B1FE-6E82218E35FC}"/>
              </a:ext>
            </a:extLst>
          </p:cNvPr>
          <p:cNvSpPr/>
          <p:nvPr/>
        </p:nvSpPr>
        <p:spPr>
          <a:xfrm>
            <a:off x="1092024" y="5083745"/>
            <a:ext cx="10135000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3A7922-7922-78EE-92BF-1F4DF1E08446}"/>
              </a:ext>
            </a:extLst>
          </p:cNvPr>
          <p:cNvSpPr txBox="1"/>
          <p:nvPr/>
        </p:nvSpPr>
        <p:spPr>
          <a:xfrm>
            <a:off x="1113299" y="5084436"/>
            <a:ext cx="10113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的陣列資料一樣。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E71642-E944-26A0-751F-C6029127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1F893D-E19E-810E-CDF3-AFEF47D6DFAE}"/>
              </a:ext>
            </a:extLst>
          </p:cNvPr>
          <p:cNvSpPr txBox="1"/>
          <p:nvPr/>
        </p:nvSpPr>
        <p:spPr>
          <a:xfrm>
            <a:off x="2231559" y="4219127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DE26590-8AC2-ABE3-0057-2F6CECF45A95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2753AC6-DD23-CAA3-123B-BEA8E376F4A6}"/>
              </a:ext>
            </a:extLst>
          </p:cNvPr>
          <p:cNvSpPr txBox="1"/>
          <p:nvPr/>
        </p:nvSpPr>
        <p:spPr>
          <a:xfrm>
            <a:off x="5605975" y="4219126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FA8401B-D0C0-9452-401E-4BA305605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CBEBB0C-FAB3-7C6E-0395-631322ACD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469" y="1250344"/>
            <a:ext cx="2713223" cy="441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37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C1D7114-27BD-A3D3-0F65-DF8750E4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69906"/>
            <a:ext cx="7033870" cy="3673158"/>
          </a:xfrm>
          <a:prstGeom prst="rect">
            <a:avLst/>
          </a:prstGeom>
          <a:ln w="15875">
            <a:solidFill>
              <a:schemeClr val="tx1">
                <a:alpha val="56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F23150-2597-C345-39F1-CBE7CD1D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18</a:t>
            </a:fld>
            <a:endParaRPr lang="zh-TW" altLang="en-US" noProof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D94644-02E1-B212-4035-061D9A12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82218"/>
              </p:ext>
            </p:extLst>
          </p:nvPr>
        </p:nvGraphicFramePr>
        <p:xfrm>
          <a:off x="5890371" y="3433419"/>
          <a:ext cx="5209604" cy="265452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9198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1762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512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計算箱子剩餘數量</a:t>
                      </a:r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9793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cnt_data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迴圈中剩餘箱子的數量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Remaining_Box_Total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剩餘箱子數量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計算當前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中剩餘箱子的數量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FF6D436-4FD5-6B7E-5C6B-175DE025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F344B8-97BA-ED03-ED12-1D81ABAA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8DEE1EF-B9E0-7B35-EE94-57F7C649550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2DDDB50-BF97-17F8-4992-F281C0BC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5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B47E3A3B-B7F7-52BC-0990-2A0BA76BF696}"/>
              </a:ext>
            </a:extLst>
          </p:cNvPr>
          <p:cNvSpPr/>
          <p:nvPr/>
        </p:nvSpPr>
        <p:spPr>
          <a:xfrm>
            <a:off x="1751364" y="6115759"/>
            <a:ext cx="8891427" cy="713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0FCBAD-CF27-3E21-274F-5ADE4A8E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19</a:t>
            </a:fld>
            <a:endParaRPr lang="zh-TW" altLang="en-US" noProof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D67422-7AFC-919A-205A-5420AB2A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593"/>
            <a:ext cx="2360464" cy="7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D739F7-FE1C-0E1B-2745-87754085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ECD171-AE02-157B-5AE6-B8AA825BA36E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9CCFF3-0081-2098-ED93-E132CAE2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6AB087-6AA5-BAA6-A529-6F4CA566DBDC}"/>
              </a:ext>
            </a:extLst>
          </p:cNvPr>
          <p:cNvSpPr/>
          <p:nvPr/>
        </p:nvSpPr>
        <p:spPr>
          <a:xfrm>
            <a:off x="6828574" y="1953071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0AE2F5-27BA-ADA7-55CC-64D79626B2DD}"/>
              </a:ext>
            </a:extLst>
          </p:cNvPr>
          <p:cNvSpPr txBox="1"/>
          <p:nvPr/>
        </p:nvSpPr>
        <p:spPr>
          <a:xfrm>
            <a:off x="2357600" y="3065779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84EB4-74B7-21E4-2416-37626D884238}"/>
              </a:ext>
            </a:extLst>
          </p:cNvPr>
          <p:cNvCxnSpPr>
            <a:cxnSpLocks/>
          </p:cNvCxnSpPr>
          <p:nvPr/>
        </p:nvCxnSpPr>
        <p:spPr>
          <a:xfrm>
            <a:off x="4946342" y="2150864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EEEE86-E130-A339-E244-3D2D14C59828}"/>
              </a:ext>
            </a:extLst>
          </p:cNvPr>
          <p:cNvSpPr txBox="1"/>
          <p:nvPr/>
        </p:nvSpPr>
        <p:spPr>
          <a:xfrm>
            <a:off x="7326664" y="330555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8E16C5-CAFD-401E-9280-E5AA35562993}"/>
              </a:ext>
            </a:extLst>
          </p:cNvPr>
          <p:cNvSpPr txBox="1"/>
          <p:nvPr/>
        </p:nvSpPr>
        <p:spPr>
          <a:xfrm>
            <a:off x="1711840" y="6126360"/>
            <a:ext cx="89790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根據初始地圖資料會搜尋到</a:t>
            </a:r>
            <a:r>
              <a:rPr lang="en-US" altLang="zh-TW" sz="1400" b="1" dirty="0"/>
              <a:t>6</a:t>
            </a:r>
            <a:r>
              <a:rPr lang="zh-TW" altLang="en-US" sz="1400" b="1" dirty="0"/>
              <a:t>個箱子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，透過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輸出，後續隨著箱子擺放於目的地上後</a:t>
            </a:r>
            <a:r>
              <a:rPr lang="en-US" altLang="zh-TW" sz="1400" b="1" dirty="0"/>
              <a:t> 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輸出的數值隨著減少。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A920114-1B25-CFC8-81D3-44506DD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95" r="13821" b="10234"/>
          <a:stretch/>
        </p:blipFill>
        <p:spPr>
          <a:xfrm>
            <a:off x="1751364" y="1230517"/>
            <a:ext cx="2750595" cy="17626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1FB11F6-5BFF-0E1F-66DD-AC31C15D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785" y="1071192"/>
            <a:ext cx="4291666" cy="4712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CA8D0B5-B298-A436-91DD-E1FD68B66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451" y="2045952"/>
            <a:ext cx="1836743" cy="272887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067B8644-6D11-693E-E6F7-5AF1BD0CC365}"/>
              </a:ext>
            </a:extLst>
          </p:cNvPr>
          <p:cNvSpPr/>
          <p:nvPr/>
        </p:nvSpPr>
        <p:spPr>
          <a:xfrm>
            <a:off x="6828574" y="3966121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B47791-A9CB-341C-C2F8-2C55BDE599AB}"/>
              </a:ext>
            </a:extLst>
          </p:cNvPr>
          <p:cNvSpPr txBox="1"/>
          <p:nvPr/>
        </p:nvSpPr>
        <p:spPr>
          <a:xfrm>
            <a:off x="1596008" y="5565548"/>
            <a:ext cx="3061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(1</a:t>
            </a:r>
            <a:r>
              <a:rPr lang="zh-TW" altLang="en-US" sz="1400" b="1" dirty="0"/>
              <a:t>個箱子</a:t>
            </a:r>
            <a:r>
              <a:rPr lang="zh-TW" altLang="en-US" sz="1400" b="1" dirty="0">
                <a:solidFill>
                  <a:srgbClr val="FF0000"/>
                </a:solidFill>
              </a:rPr>
              <a:t>擺放於目的地上的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FEE5B67-D394-5DCE-89CC-02C245C695C6}"/>
              </a:ext>
            </a:extLst>
          </p:cNvPr>
          <p:cNvCxnSpPr>
            <a:cxnSpLocks/>
          </p:cNvCxnSpPr>
          <p:nvPr/>
        </p:nvCxnSpPr>
        <p:spPr>
          <a:xfrm>
            <a:off x="4946342" y="4661772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6E78C8E-400B-B70D-83FA-CEAACA224177}"/>
              </a:ext>
            </a:extLst>
          </p:cNvPr>
          <p:cNvSpPr txBox="1"/>
          <p:nvPr/>
        </p:nvSpPr>
        <p:spPr>
          <a:xfrm>
            <a:off x="7326664" y="5358633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5196FA1D-931F-3FFE-ECAD-3C02D74D59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1" r="13821" b="9625"/>
          <a:stretch/>
        </p:blipFill>
        <p:spPr>
          <a:xfrm>
            <a:off x="1751364" y="3690635"/>
            <a:ext cx="2750595" cy="179609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01C57641-EC2D-CFAC-71B1-6E1836BB4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555" y="4079588"/>
            <a:ext cx="1868534" cy="2317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EB7022-FE8C-41C5-6198-23214F09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19" y="2526178"/>
            <a:ext cx="1775805" cy="73737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EEC95C-4565-C6A8-FF46-A28E88E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451" y="4540158"/>
            <a:ext cx="1837681" cy="746319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Baud Rate : </a:t>
            </a:r>
            <a:r>
              <a:rPr lang="en-US" altLang="zh-TW" dirty="0" err="1"/>
              <a:t>115200bps</a:t>
            </a:r>
            <a:endParaRPr lang="en-US" altLang="zh-TW" dirty="0"/>
          </a:p>
          <a:p>
            <a:pPr lvl="1"/>
            <a:r>
              <a:rPr lang="en-US" altLang="zh-TW" dirty="0"/>
              <a:t>Board </a:t>
            </a:r>
            <a:r>
              <a:rPr lang="en-US" altLang="zh-TW" dirty="0" err="1"/>
              <a:t>Clk</a:t>
            </a:r>
            <a:r>
              <a:rPr lang="en-US" altLang="zh-TW" dirty="0"/>
              <a:t> : </a:t>
            </a:r>
            <a:r>
              <a:rPr lang="en-US" altLang="zh-TW" dirty="0" err="1"/>
              <a:t>100MHz</a:t>
            </a:r>
            <a:endParaRPr lang="en-US" altLang="zh-TW" dirty="0"/>
          </a:p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 err="1"/>
              <a:t>AXI</a:t>
            </a:r>
            <a:r>
              <a:rPr lang="en-US" altLang="zh-TW" sz="2400" dirty="0"/>
              <a:t>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需求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A10C8DE-41AB-3F7D-0D73-EEAE8DCE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0F98E2-0D5C-C3EE-B851-F251B860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82" y="1018777"/>
            <a:ext cx="7041490" cy="5799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F16942D-DD79-3FC4-8D52-6DD74A4D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20</a:t>
            </a:fld>
            <a:endParaRPr lang="zh-TW" altLang="en-US" noProof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3B987E-6185-E9FA-2B5D-A1FE6044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86073"/>
              </p:ext>
            </p:extLst>
          </p:nvPr>
        </p:nvGraphicFramePr>
        <p:xfrm>
          <a:off x="6058732" y="3072710"/>
          <a:ext cx="5040686" cy="328364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565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398411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在地圖中搜尋人物座標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Find_Person_Coordinates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*Y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中搜尋人物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數值等於</a:t>
                      </a:r>
                      <a:r>
                        <a:rPr lang="en-US" altLang="zh-TW" sz="1200" dirty="0"/>
                        <a:t>5</a:t>
                      </a:r>
                      <a:r>
                        <a:rPr lang="zh-TW" altLang="en-US" sz="1200" dirty="0"/>
                        <a:t>或</a:t>
                      </a:r>
                      <a:r>
                        <a:rPr lang="en-US" altLang="zh-TW" sz="1200" dirty="0"/>
                        <a:t>8)</a:t>
                      </a:r>
                      <a:r>
                        <a:rPr lang="zh-TW" altLang="en-US" sz="1200" dirty="0"/>
                        <a:t>的座標位置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: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人物重疊於空白處上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8 : 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人物重疊於箱子擺放目的地上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3BA660BE-BEDB-C69D-2A8B-24BC9662195C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E8DB-F4A4-EAA1-E325-7DE6B66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矩形 17420">
            <a:extLst>
              <a:ext uri="{FF2B5EF4-FFF2-40B4-BE49-F238E27FC236}">
                <a16:creationId xmlns:a16="http://schemas.microsoft.com/office/drawing/2014/main" id="{C76ED49E-1BC3-9826-578C-6CE78C79637B}"/>
              </a:ext>
            </a:extLst>
          </p:cNvPr>
          <p:cNvSpPr/>
          <p:nvPr/>
        </p:nvSpPr>
        <p:spPr>
          <a:xfrm>
            <a:off x="1240495" y="5739630"/>
            <a:ext cx="977937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13" name="矩形 17412">
            <a:extLst>
              <a:ext uri="{FF2B5EF4-FFF2-40B4-BE49-F238E27FC236}">
                <a16:creationId xmlns:a16="http://schemas.microsoft.com/office/drawing/2014/main" id="{BC44FE23-86B8-3599-D98A-8682A2D88B89}"/>
              </a:ext>
            </a:extLst>
          </p:cNvPr>
          <p:cNvSpPr/>
          <p:nvPr/>
        </p:nvSpPr>
        <p:spPr>
          <a:xfrm>
            <a:off x="9057186" y="4765938"/>
            <a:ext cx="1887704" cy="467514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059413A-500E-EC71-8F51-3AC9DEE89AED}"/>
              </a:ext>
            </a:extLst>
          </p:cNvPr>
          <p:cNvSpPr/>
          <p:nvPr/>
        </p:nvSpPr>
        <p:spPr>
          <a:xfrm>
            <a:off x="5278531" y="4786337"/>
            <a:ext cx="1887704" cy="467513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16C3982-F04F-EF38-0849-EFD4A0564F71}"/>
              </a:ext>
            </a:extLst>
          </p:cNvPr>
          <p:cNvSpPr/>
          <p:nvPr/>
        </p:nvSpPr>
        <p:spPr>
          <a:xfrm>
            <a:off x="2243360" y="4743408"/>
            <a:ext cx="1471290" cy="58439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B5F0C7-D34E-60F5-4B59-FE3D3B36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21</a:t>
            </a:fld>
            <a:endParaRPr lang="zh-TW" altLang="en-US" noProof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B3725-9AB3-2AE7-B090-384E1FC0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559C31-3A24-D475-8C28-58170CF40DF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CB3951A-2687-3AD0-546A-E1D344694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5" y="0"/>
            <a:ext cx="3288630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FDF773-E21B-0EF2-1AEB-C94D5767466B}"/>
              </a:ext>
            </a:extLst>
          </p:cNvPr>
          <p:cNvSpPr txBox="1"/>
          <p:nvPr/>
        </p:nvSpPr>
        <p:spPr>
          <a:xfrm>
            <a:off x="1732514" y="3447598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單個人物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1A1E847-2C51-0FA7-8D1D-EA642C2FC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97" y="4806984"/>
            <a:ext cx="1333616" cy="457240"/>
          </a:xfrm>
          <a:prstGeom prst="rect">
            <a:avLst/>
          </a:prstGeom>
        </p:spPr>
      </p:pic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8D6E588-F111-D096-9120-34E4F48D2EE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496848" y="3755375"/>
            <a:ext cx="0" cy="940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3EEB02-DA6A-B1C2-4DB1-2D0BE725F053}"/>
              </a:ext>
            </a:extLst>
          </p:cNvPr>
          <p:cNvSpPr txBox="1"/>
          <p:nvPr/>
        </p:nvSpPr>
        <p:spPr>
          <a:xfrm>
            <a:off x="5433618" y="3446487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多個人物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6F022E7C-E09E-09A7-793F-A81F5C6E4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7" r="12021" b="6977"/>
          <a:stretch/>
        </p:blipFill>
        <p:spPr>
          <a:xfrm>
            <a:off x="4904867" y="1529639"/>
            <a:ext cx="2635025" cy="1719985"/>
          </a:xfrm>
          <a:prstGeom prst="rect">
            <a:avLst/>
          </a:prstGeom>
        </p:spPr>
      </p:pic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8131861-D5F6-BACB-6202-DD692689E22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222383" y="3754264"/>
            <a:ext cx="0" cy="941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DA0BE17C-BD57-79A2-708B-DA15B1C91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869" y="4856249"/>
            <a:ext cx="1707028" cy="327688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59A86032-7562-E78D-C3AE-F35210E14A95}"/>
              </a:ext>
            </a:extLst>
          </p:cNvPr>
          <p:cNvSpPr txBox="1"/>
          <p:nvPr/>
        </p:nvSpPr>
        <p:spPr>
          <a:xfrm>
            <a:off x="2014689" y="5355038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64F460-A4A6-18BB-9AEE-81A4E1AF0D60}"/>
              </a:ext>
            </a:extLst>
          </p:cNvPr>
          <p:cNvSpPr txBox="1"/>
          <p:nvPr/>
        </p:nvSpPr>
        <p:spPr>
          <a:xfrm>
            <a:off x="5740223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307A8F9D-3250-8DC1-3C0E-46B3043CAF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61" r="11342" b="7160"/>
          <a:stretch/>
        </p:blipFill>
        <p:spPr>
          <a:xfrm>
            <a:off x="1179335" y="1529639"/>
            <a:ext cx="2635024" cy="1720676"/>
          </a:xfrm>
          <a:prstGeom prst="rect">
            <a:avLst/>
          </a:prstGeom>
        </p:spPr>
      </p:pic>
      <p:pic>
        <p:nvPicPr>
          <p:cNvPr id="17412" name="圖片 17411">
            <a:extLst>
              <a:ext uri="{FF2B5EF4-FFF2-40B4-BE49-F238E27FC236}">
                <a16:creationId xmlns:a16="http://schemas.microsoft.com/office/drawing/2014/main" id="{96CB8FDE-FBF0-CA14-1E1C-A30834BA8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196" y="4839047"/>
            <a:ext cx="1653683" cy="302792"/>
          </a:xfrm>
          <a:prstGeom prst="rect">
            <a:avLst/>
          </a:prstGeom>
        </p:spPr>
      </p:pic>
      <p:pic>
        <p:nvPicPr>
          <p:cNvPr id="17416" name="圖片 17415">
            <a:extLst>
              <a:ext uri="{FF2B5EF4-FFF2-40B4-BE49-F238E27FC236}">
                <a16:creationId xmlns:a16="http://schemas.microsoft.com/office/drawing/2014/main" id="{CE44A21A-94A0-BEA0-0F2F-962BAE8859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152" r="11626" b="6417"/>
          <a:stretch/>
        </p:blipFill>
        <p:spPr>
          <a:xfrm>
            <a:off x="8664687" y="1529639"/>
            <a:ext cx="2635025" cy="1726465"/>
          </a:xfrm>
          <a:prstGeom prst="rect">
            <a:avLst/>
          </a:prstGeom>
        </p:spPr>
      </p:pic>
      <p:sp>
        <p:nvSpPr>
          <p:cNvPr id="17417" name="文字方塊 17416">
            <a:extLst>
              <a:ext uri="{FF2B5EF4-FFF2-40B4-BE49-F238E27FC236}">
                <a16:creationId xmlns:a16="http://schemas.microsoft.com/office/drawing/2014/main" id="{9B3D4C30-A958-A1D2-54C6-DFEAC96BEAEC}"/>
              </a:ext>
            </a:extLst>
          </p:cNvPr>
          <p:cNvSpPr txBox="1"/>
          <p:nvPr/>
        </p:nvSpPr>
        <p:spPr>
          <a:xfrm>
            <a:off x="9212273" y="3443629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沒有人物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7418" name="直線單箭頭接點 17417">
            <a:extLst>
              <a:ext uri="{FF2B5EF4-FFF2-40B4-BE49-F238E27FC236}">
                <a16:creationId xmlns:a16="http://schemas.microsoft.com/office/drawing/2014/main" id="{B7BE963F-1F82-8D69-B4A3-A7AD8455C2B8}"/>
              </a:ext>
            </a:extLst>
          </p:cNvPr>
          <p:cNvCxnSpPr>
            <a:cxnSpLocks/>
            <a:stCxn id="17417" idx="2"/>
          </p:cNvCxnSpPr>
          <p:nvPr/>
        </p:nvCxnSpPr>
        <p:spPr>
          <a:xfrm>
            <a:off x="10001038" y="3751406"/>
            <a:ext cx="0" cy="94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9" name="文字方塊 17418">
            <a:extLst>
              <a:ext uri="{FF2B5EF4-FFF2-40B4-BE49-F238E27FC236}">
                <a16:creationId xmlns:a16="http://schemas.microsoft.com/office/drawing/2014/main" id="{762E1665-3FFF-F3F9-2C3A-3B637A417183}"/>
              </a:ext>
            </a:extLst>
          </p:cNvPr>
          <p:cNvSpPr txBox="1"/>
          <p:nvPr/>
        </p:nvSpPr>
        <p:spPr>
          <a:xfrm>
            <a:off x="9500042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420" name="文字方塊 17419">
            <a:extLst>
              <a:ext uri="{FF2B5EF4-FFF2-40B4-BE49-F238E27FC236}">
                <a16:creationId xmlns:a16="http://schemas.microsoft.com/office/drawing/2014/main" id="{86F5F3EA-F5E9-DFC8-8684-AEE15705F822}"/>
              </a:ext>
            </a:extLst>
          </p:cNvPr>
          <p:cNvSpPr txBox="1"/>
          <p:nvPr/>
        </p:nvSpPr>
        <p:spPr>
          <a:xfrm>
            <a:off x="1261771" y="5740321"/>
            <a:ext cx="977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地圖中的人物數量只會有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個，並輸出人物的</a:t>
            </a:r>
            <a:r>
              <a:rPr lang="en-US" altLang="zh-TW" sz="1400" b="1" dirty="0"/>
              <a:t>X-Y</a:t>
            </a:r>
            <a:r>
              <a:rPr lang="zh-TW" altLang="en-US" sz="1400" b="1" dirty="0"/>
              <a:t>座標，反之顯示</a:t>
            </a:r>
            <a:r>
              <a:rPr lang="en-US" altLang="zh-TW" sz="1400" b="1" dirty="0"/>
              <a:t>[Person Quantity Error]</a:t>
            </a:r>
            <a:r>
              <a:rPr lang="zh-TW" altLang="en-US" sz="1400" b="1" dirty="0"/>
              <a:t>文字以及人物數量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以外的數量。</a:t>
            </a:r>
          </a:p>
        </p:txBody>
      </p:sp>
      <p:pic>
        <p:nvPicPr>
          <p:cNvPr id="17427" name="圖片 17426">
            <a:extLst>
              <a:ext uri="{FF2B5EF4-FFF2-40B4-BE49-F238E27FC236}">
                <a16:creationId xmlns:a16="http://schemas.microsoft.com/office/drawing/2014/main" id="{20B39A3F-C02C-DA87-4CA1-DCF814119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135" y="4770851"/>
            <a:ext cx="580887" cy="546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437" name="圖片 17436">
            <a:extLst>
              <a:ext uri="{FF2B5EF4-FFF2-40B4-BE49-F238E27FC236}">
                <a16:creationId xmlns:a16="http://schemas.microsoft.com/office/drawing/2014/main" id="{4EB74B70-02F3-54C1-6844-1473E936F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0975" y="866853"/>
            <a:ext cx="4282811" cy="350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2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EFA94FC-3DA2-D13F-C5AA-DA532EF2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00391"/>
            <a:ext cx="7216765" cy="48772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22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22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15881"/>
              </p:ext>
            </p:extLst>
          </p:nvPr>
        </p:nvGraphicFramePr>
        <p:xfrm>
          <a:off x="6295655" y="3144510"/>
          <a:ext cx="5154955" cy="272908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State_Result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儲存遊戲狀態判斷的結果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//0: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通關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3E0CB3-66C5-FA99-9395-103C93EA206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3BDFA-8F01-386B-80DC-537FF9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E0F323A-BB1D-69E6-D6FC-3C21F5533326}"/>
              </a:ext>
            </a:extLst>
          </p:cNvPr>
          <p:cNvSpPr/>
          <p:nvPr/>
        </p:nvSpPr>
        <p:spPr>
          <a:xfrm>
            <a:off x="1785388" y="4919972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4AC908-6AA6-EDE5-750E-076D45AB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23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B4D05F-28AE-16A4-B6E9-ADF84E3B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EF9217-0CE3-2E35-8100-31156FB4400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D8AC1F8-2724-9D73-6E1C-609D8299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5867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9BEA25-442B-3134-EC4B-37675517E47F}"/>
              </a:ext>
            </a:extLst>
          </p:cNvPr>
          <p:cNvSpPr txBox="1"/>
          <p:nvPr/>
        </p:nvSpPr>
        <p:spPr>
          <a:xfrm>
            <a:off x="2376783" y="364872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55AA060-32CD-CB1A-C43F-1DE1F9EF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218" y="5012619"/>
            <a:ext cx="2379263" cy="22154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63A458C-804E-854D-2CC1-D02C6F5F6C1B}"/>
              </a:ext>
            </a:extLst>
          </p:cNvPr>
          <p:cNvCxnSpPr>
            <a:cxnSpLocks/>
          </p:cNvCxnSpPr>
          <p:nvPr/>
        </p:nvCxnSpPr>
        <p:spPr>
          <a:xfrm>
            <a:off x="3050049" y="3983181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F83260A-2B20-FEE5-E499-E55BB68107EB}"/>
              </a:ext>
            </a:extLst>
          </p:cNvPr>
          <p:cNvSpPr/>
          <p:nvPr/>
        </p:nvSpPr>
        <p:spPr>
          <a:xfrm>
            <a:off x="1438309" y="5527456"/>
            <a:ext cx="7703695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7F867D-114C-B992-68BC-06C34BFFB02D}"/>
              </a:ext>
            </a:extLst>
          </p:cNvPr>
          <p:cNvSpPr txBox="1"/>
          <p:nvPr/>
        </p:nvSpPr>
        <p:spPr>
          <a:xfrm>
            <a:off x="1438309" y="5576099"/>
            <a:ext cx="7531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0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C4B1082-45BB-110D-3197-C6EAC766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09" y="984375"/>
            <a:ext cx="5104132" cy="2487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19496D5-429B-3874-FF6E-54BD23F89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41" r="16989" b="8559"/>
          <a:stretch/>
        </p:blipFill>
        <p:spPr>
          <a:xfrm>
            <a:off x="1709322" y="1623833"/>
            <a:ext cx="2648499" cy="183748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D4A0F52-9BA8-0706-8A40-0360BD4B1F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69" r="18396" b="8655"/>
          <a:stretch/>
        </p:blipFill>
        <p:spPr>
          <a:xfrm>
            <a:off x="5765000" y="1623833"/>
            <a:ext cx="2603603" cy="180455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1AB95E-2793-8562-DB56-0939002C7B4D}"/>
              </a:ext>
            </a:extLst>
          </p:cNvPr>
          <p:cNvSpPr txBox="1"/>
          <p:nvPr/>
        </p:nvSpPr>
        <p:spPr>
          <a:xfrm>
            <a:off x="5810336" y="3647522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3F7DF8C-6AED-D856-6700-0F8A2AAE2132}"/>
              </a:ext>
            </a:extLst>
          </p:cNvPr>
          <p:cNvCxnSpPr>
            <a:cxnSpLocks/>
          </p:cNvCxnSpPr>
          <p:nvPr/>
        </p:nvCxnSpPr>
        <p:spPr>
          <a:xfrm>
            <a:off x="7112137" y="3983181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1AA7074-89DE-4F0F-F0D3-E36630D63596}"/>
              </a:ext>
            </a:extLst>
          </p:cNvPr>
          <p:cNvSpPr/>
          <p:nvPr/>
        </p:nvSpPr>
        <p:spPr>
          <a:xfrm>
            <a:off x="5855675" y="4906541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58B0CC45-0204-EF91-80EB-9170FB849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505" y="5005905"/>
            <a:ext cx="2379263" cy="23497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FF60CD11-A2F7-54DA-F375-C5FDD24D7CE6}"/>
              </a:ext>
            </a:extLst>
          </p:cNvPr>
          <p:cNvSpPr/>
          <p:nvPr/>
        </p:nvSpPr>
        <p:spPr>
          <a:xfrm>
            <a:off x="9305500" y="1634574"/>
            <a:ext cx="2048300" cy="188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D9C5DB-ED86-5ED4-7273-C471FAF1E4CD}"/>
              </a:ext>
            </a:extLst>
          </p:cNvPr>
          <p:cNvSpPr txBox="1"/>
          <p:nvPr/>
        </p:nvSpPr>
        <p:spPr>
          <a:xfrm>
            <a:off x="9300556" y="1568509"/>
            <a:ext cx="2347953" cy="200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2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2870E-21E6-853B-B8B8-E44787A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24</a:t>
            </a:fld>
            <a:endParaRPr lang="zh-TW" altLang="en-US" noProof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10943A4-B2A0-1159-F3B5-49C31B47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58552"/>
              </p:ext>
            </p:extLst>
          </p:nvPr>
        </p:nvGraphicFramePr>
        <p:xfrm>
          <a:off x="6095999" y="2089754"/>
          <a:ext cx="5154955" cy="286136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isWinner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Ture                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完成通關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  <a:r>
                        <a:rPr lang="zh-TW" altLang="en-US" sz="1200" dirty="0"/>
                        <a:t>，提供</a:t>
                      </a:r>
                      <a:r>
                        <a:rPr lang="en-US" altLang="zh-TW" sz="1200" dirty="0"/>
                        <a:t>main</a:t>
                      </a:r>
                      <a:r>
                        <a:rPr lang="zh-TW" altLang="en-US" sz="1200" dirty="0"/>
                        <a:t>裡面</a:t>
                      </a:r>
                      <a:r>
                        <a:rPr lang="en-US" altLang="zh-TW" sz="1200" dirty="0"/>
                        <a:t>while</a:t>
                      </a:r>
                      <a:r>
                        <a:rPr lang="zh-TW" altLang="en-US" sz="1200" dirty="0"/>
                        <a:t>迴圈是否繼續執行遊戲機置的函示。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1BCDDAE6-ABEC-73E8-E2DC-11575306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E7C2EE2-60DF-7620-0EEC-724D3F13B21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3E4474-9C3D-9FDA-0C58-C373A8D1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E8DD6-E0DA-B622-D4AD-F654B984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02" y="1923909"/>
            <a:ext cx="4671465" cy="31930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89BFF86-4257-B656-4B44-5616C7870F71}"/>
              </a:ext>
            </a:extLst>
          </p:cNvPr>
          <p:cNvSpPr/>
          <p:nvPr/>
        </p:nvSpPr>
        <p:spPr>
          <a:xfrm>
            <a:off x="949978" y="4695155"/>
            <a:ext cx="2580841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3C8EDD-3C54-6070-41FB-957007C506BF}"/>
              </a:ext>
            </a:extLst>
          </p:cNvPr>
          <p:cNvSpPr/>
          <p:nvPr/>
        </p:nvSpPr>
        <p:spPr>
          <a:xfrm>
            <a:off x="4723704" y="4693178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E63FFE-7337-5671-FFE6-ECC0C3BA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25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FBA95-B472-BEB2-5235-6A5E7BAE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51BFA0-A64B-09F1-B3EB-D5A3DB78C8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170A41F-2699-19A3-B2F1-6B8380CC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0473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907D5A-D551-09E6-C25B-A8C7F83BB28A}"/>
              </a:ext>
            </a:extLst>
          </p:cNvPr>
          <p:cNvSpPr txBox="1"/>
          <p:nvPr/>
        </p:nvSpPr>
        <p:spPr>
          <a:xfrm>
            <a:off x="1583607" y="343849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FD092C3-DC12-DDFD-1093-594A2F638B9A}"/>
              </a:ext>
            </a:extLst>
          </p:cNvPr>
          <p:cNvCxnSpPr>
            <a:cxnSpLocks/>
          </p:cNvCxnSpPr>
          <p:nvPr/>
        </p:nvCxnSpPr>
        <p:spPr>
          <a:xfrm>
            <a:off x="2256876" y="3774155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A70EDF4A-4A1A-97D1-A7AC-13BC58E59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90" r="12195" b="8199"/>
          <a:stretch/>
        </p:blipFill>
        <p:spPr>
          <a:xfrm>
            <a:off x="839606" y="1398213"/>
            <a:ext cx="2801439" cy="18488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1010F2-D2FC-2263-D2E8-A40F21031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3" r="12301" b="8419"/>
          <a:stretch/>
        </p:blipFill>
        <p:spPr>
          <a:xfrm>
            <a:off x="4581125" y="1394346"/>
            <a:ext cx="2798080" cy="184884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617BAC-27DA-5961-5BFC-32F5BA4F19CA}"/>
              </a:ext>
            </a:extLst>
          </p:cNvPr>
          <p:cNvSpPr txBox="1"/>
          <p:nvPr/>
        </p:nvSpPr>
        <p:spPr>
          <a:xfrm>
            <a:off x="4678364" y="3448100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6E06601-465E-01CA-3BA1-FFB88A54D0F1}"/>
              </a:ext>
            </a:extLst>
          </p:cNvPr>
          <p:cNvCxnSpPr>
            <a:cxnSpLocks/>
          </p:cNvCxnSpPr>
          <p:nvPr/>
        </p:nvCxnSpPr>
        <p:spPr>
          <a:xfrm>
            <a:off x="5980165" y="3804520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E00066CD-6073-9DAB-2376-4C8AE65E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347" y="4742710"/>
            <a:ext cx="2405638" cy="30777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BD6E5B6-D386-9477-E14C-25971397C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220" y="4747047"/>
            <a:ext cx="2412355" cy="3077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FB8609B-CE07-7479-C06E-94941AD1B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7577" y="3316271"/>
            <a:ext cx="3709287" cy="9764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E0A481E-65EF-1836-3620-9C8741CDB10C}"/>
              </a:ext>
            </a:extLst>
          </p:cNvPr>
          <p:cNvSpPr/>
          <p:nvPr/>
        </p:nvSpPr>
        <p:spPr>
          <a:xfrm>
            <a:off x="1620848" y="5384122"/>
            <a:ext cx="7641818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55FDB99-A3F5-FE6D-6266-09367DB52DCF}"/>
              </a:ext>
            </a:extLst>
          </p:cNvPr>
          <p:cNvSpPr txBox="1"/>
          <p:nvPr/>
        </p:nvSpPr>
        <p:spPr>
          <a:xfrm>
            <a:off x="1620848" y="5432765"/>
            <a:ext cx="76418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dirty="0" err="1"/>
              <a:t>isWinner</a:t>
            </a:r>
            <a:r>
              <a:rPr lang="en-US" altLang="zh-TW" sz="1400" b="1" dirty="0"/>
              <a:t>(map)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False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isWinner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(map)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True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</p:spTree>
    <p:extLst>
      <p:ext uri="{BB962C8B-B14F-4D97-AF65-F5344CB8AC3E}">
        <p14:creationId xmlns:p14="http://schemas.microsoft.com/office/powerpoint/2010/main" val="27202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8723075-5040-EDDA-2D3D-62E66881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21677"/>
            <a:ext cx="7696867" cy="35283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26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26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22015"/>
              </p:ext>
            </p:extLst>
          </p:nvPr>
        </p:nvGraphicFramePr>
        <p:xfrm>
          <a:off x="5805482" y="4133534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上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Move_Up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根據當前地圖以及人物座標去判斷人物向「上」移動時根據上方的物件去改變地圖資料，並產生出新的地圖資料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3E1B58-7F67-B623-41B7-EE1C759D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9245A6-1D44-095C-96CB-E63AFAB0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27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EDB5A1-D185-015C-E8B6-26A95582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618A8-4E74-B680-116C-743016A9BD85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9D6CEF2-7325-89D4-145B-E6B77C1D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3029"/>
            <a:ext cx="2266330" cy="8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A922845-B917-6061-B07F-1C2B393C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53" r="14904" b="7949"/>
          <a:stretch/>
        </p:blipFill>
        <p:spPr>
          <a:xfrm>
            <a:off x="1894293" y="1218745"/>
            <a:ext cx="2276797" cy="15882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11E352-93D5-F847-6107-80361B53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44" r="14984" b="8358"/>
          <a:stretch/>
        </p:blipFill>
        <p:spPr>
          <a:xfrm>
            <a:off x="1894293" y="3629834"/>
            <a:ext cx="2276798" cy="1505052"/>
          </a:xfrm>
          <a:prstGeom prst="rect">
            <a:avLst/>
          </a:prstGeom>
        </p:spPr>
      </p:pic>
      <p:sp>
        <p:nvSpPr>
          <p:cNvPr id="14" name="等於 13">
            <a:extLst>
              <a:ext uri="{FF2B5EF4-FFF2-40B4-BE49-F238E27FC236}">
                <a16:creationId xmlns:a16="http://schemas.microsoft.com/office/drawing/2014/main" id="{77EFAF5F-529C-D2BC-8EA5-B2871542DFD7}"/>
              </a:ext>
            </a:extLst>
          </p:cNvPr>
          <p:cNvSpPr/>
          <p:nvPr/>
        </p:nvSpPr>
        <p:spPr>
          <a:xfrm>
            <a:off x="4480124" y="155568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042A1C-F626-183A-F837-3796431BD7F2}"/>
              </a:ext>
            </a:extLst>
          </p:cNvPr>
          <p:cNvSpPr txBox="1"/>
          <p:nvPr/>
        </p:nvSpPr>
        <p:spPr>
          <a:xfrm>
            <a:off x="2172383" y="2987092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4F29E5-35B6-554A-A726-8800DB944708}"/>
              </a:ext>
            </a:extLst>
          </p:cNvPr>
          <p:cNvSpPr txBox="1"/>
          <p:nvPr/>
        </p:nvSpPr>
        <p:spPr>
          <a:xfrm>
            <a:off x="2007025" y="5305750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向上移動後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5369D3-25C5-5953-B841-EB52985979B4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7B7B85-2C7A-2B1C-D0DF-63AD270874B7}"/>
              </a:ext>
            </a:extLst>
          </p:cNvPr>
          <p:cNvSpPr txBox="1"/>
          <p:nvPr/>
        </p:nvSpPr>
        <p:spPr>
          <a:xfrm>
            <a:off x="1835832" y="5768568"/>
            <a:ext cx="9539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(4,2)</a:t>
            </a:r>
            <a:r>
              <a:rPr lang="zh-TW" altLang="en-US" sz="1400" b="1" dirty="0"/>
              <a:t>的地方，「向上移動後」輸出地圖的人物座標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(4,1)</a:t>
            </a:r>
            <a:r>
              <a:rPr lang="zh-TW" altLang="en-US" sz="1400" b="1" dirty="0"/>
              <a:t>的位置。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C4B9B7D-A715-8611-B2D2-987D7F3F4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423" y="3458999"/>
            <a:ext cx="2229951" cy="18467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1" name="等於 20">
            <a:extLst>
              <a:ext uri="{FF2B5EF4-FFF2-40B4-BE49-F238E27FC236}">
                <a16:creationId xmlns:a16="http://schemas.microsoft.com/office/drawing/2014/main" id="{792642C7-B9C6-F658-57CA-09BD7D528257}"/>
              </a:ext>
            </a:extLst>
          </p:cNvPr>
          <p:cNvSpPr/>
          <p:nvPr/>
        </p:nvSpPr>
        <p:spPr>
          <a:xfrm>
            <a:off x="4456037" y="392516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E8D1312-6DF0-9950-62FA-A856605C6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423" y="1086708"/>
            <a:ext cx="2229950" cy="18590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1B9F3C6-7CB6-8917-A3AE-5A586ACBABDE}"/>
              </a:ext>
            </a:extLst>
          </p:cNvPr>
          <p:cNvSpPr/>
          <p:nvPr/>
        </p:nvSpPr>
        <p:spPr>
          <a:xfrm>
            <a:off x="6974840" y="147927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3EF4EE-E7B7-C303-CA6D-3E8112920768}"/>
              </a:ext>
            </a:extLst>
          </p:cNvPr>
          <p:cNvSpPr/>
          <p:nvPr/>
        </p:nvSpPr>
        <p:spPr>
          <a:xfrm>
            <a:off x="6974840" y="3646349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迴轉箭號 37">
            <a:extLst>
              <a:ext uri="{FF2B5EF4-FFF2-40B4-BE49-F238E27FC236}">
                <a16:creationId xmlns:a16="http://schemas.microsoft.com/office/drawing/2014/main" id="{911645C0-579F-4865-7188-362960A218EC}"/>
              </a:ext>
            </a:extLst>
          </p:cNvPr>
          <p:cNvSpPr/>
          <p:nvPr/>
        </p:nvSpPr>
        <p:spPr>
          <a:xfrm rot="5400000">
            <a:off x="6998974" y="2770407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A597D66-8F04-24E7-DFAC-9C06B888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1443" y="3116384"/>
            <a:ext cx="2796782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7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78862A-0404-3B6F-893F-580920F2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137"/>
            <a:ext cx="7811177" cy="3322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28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3E68C5-4A1B-375D-84F3-B4B1CF484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43424"/>
              </p:ext>
            </p:extLst>
          </p:nvPr>
        </p:nvGraphicFramePr>
        <p:xfrm>
          <a:off x="5805482" y="386444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Move_Down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根據當前地圖以及人物座標去判斷人物向「下」移動時根據下方的物件去改變地圖資料，並產生出新的地圖資料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1EC1CB50-892D-F1C0-27AF-1369199E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7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1042DB-ADEA-8CA0-326C-F3BD11F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29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93BD91-A953-21D0-5A75-9F34858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74CB28-6CA5-9384-8B81-987DB047D0D6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FA47B5-F11D-FC65-1156-D41E25E2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10"/>
            <a:ext cx="2276414" cy="8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等於 23">
            <a:extLst>
              <a:ext uri="{FF2B5EF4-FFF2-40B4-BE49-F238E27FC236}">
                <a16:creationId xmlns:a16="http://schemas.microsoft.com/office/drawing/2014/main" id="{F8955BDB-0402-6DD8-CBA9-24BC5F9CE3FF}"/>
              </a:ext>
            </a:extLst>
          </p:cNvPr>
          <p:cNvSpPr/>
          <p:nvPr/>
        </p:nvSpPr>
        <p:spPr>
          <a:xfrm>
            <a:off x="4404626" y="155326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2B772E8-74B1-CD96-9D86-ABE1C4F57D76}"/>
              </a:ext>
            </a:extLst>
          </p:cNvPr>
          <p:cNvSpPr txBox="1"/>
          <p:nvPr/>
        </p:nvSpPr>
        <p:spPr>
          <a:xfrm>
            <a:off x="2113585" y="3012153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6BD9E5E-81EF-8EA4-4F98-CD373FA80DF0}"/>
              </a:ext>
            </a:extLst>
          </p:cNvPr>
          <p:cNvSpPr txBox="1"/>
          <p:nvPr/>
        </p:nvSpPr>
        <p:spPr>
          <a:xfrm>
            <a:off x="1924523" y="5275681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向下移動後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50DB41-161B-FC65-74EB-7462A98B15FA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24C0B37-5BE2-1813-533C-303753F1EC46}"/>
              </a:ext>
            </a:extLst>
          </p:cNvPr>
          <p:cNvSpPr txBox="1"/>
          <p:nvPr/>
        </p:nvSpPr>
        <p:spPr>
          <a:xfrm>
            <a:off x="1835833" y="5768568"/>
            <a:ext cx="9517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的地方，「向下移動後」輸出地圖的人物座標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(3,3)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32" name="等於 31">
            <a:extLst>
              <a:ext uri="{FF2B5EF4-FFF2-40B4-BE49-F238E27FC236}">
                <a16:creationId xmlns:a16="http://schemas.microsoft.com/office/drawing/2014/main" id="{47925759-5ADB-1D8D-A58E-1C007020AF35}"/>
              </a:ext>
            </a:extLst>
          </p:cNvPr>
          <p:cNvSpPr/>
          <p:nvPr/>
        </p:nvSpPr>
        <p:spPr>
          <a:xfrm>
            <a:off x="4426132" y="386632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0ACE35E-ADFF-916E-BEC6-D5DAA275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90" y="1075457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77411C4-6910-6627-3E18-3AB8BE15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455" y="3385534"/>
            <a:ext cx="2250245" cy="18759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B09AD63-A725-E61D-6435-AA167CDC9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15" r="13906" b="7672"/>
          <a:stretch/>
        </p:blipFill>
        <p:spPr>
          <a:xfrm>
            <a:off x="1835833" y="3565935"/>
            <a:ext cx="2301416" cy="151518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B00DBF2-493C-4936-4B0E-1F51A2F246F0}"/>
              </a:ext>
            </a:extLst>
          </p:cNvPr>
          <p:cNvSpPr/>
          <p:nvPr/>
        </p:nvSpPr>
        <p:spPr>
          <a:xfrm>
            <a:off x="6749105" y="3968172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E8EA8C-C332-85DD-6B26-3B5287F0BF7E}"/>
              </a:ext>
            </a:extLst>
          </p:cNvPr>
          <p:cNvSpPr/>
          <p:nvPr/>
        </p:nvSpPr>
        <p:spPr>
          <a:xfrm>
            <a:off x="6749105" y="1451985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AE448BA-CACD-4092-16DE-274DCEED6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20" r="12145" b="7137"/>
          <a:stretch/>
        </p:blipFill>
        <p:spPr>
          <a:xfrm>
            <a:off x="1823186" y="1252872"/>
            <a:ext cx="2301416" cy="151518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1A049A69-52F5-13AC-DF68-05A29D188BDF}"/>
              </a:ext>
            </a:extLst>
          </p:cNvPr>
          <p:cNvSpPr/>
          <p:nvPr/>
        </p:nvSpPr>
        <p:spPr>
          <a:xfrm>
            <a:off x="2549556" y="4067371"/>
            <a:ext cx="130628" cy="141831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迴轉箭號 45">
            <a:extLst>
              <a:ext uri="{FF2B5EF4-FFF2-40B4-BE49-F238E27FC236}">
                <a16:creationId xmlns:a16="http://schemas.microsoft.com/office/drawing/2014/main" id="{1B6B1C29-4957-3223-892D-500E9934038F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B3AE48C3-7A92-89B4-6D12-5A3A6A01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3963" y="3003252"/>
            <a:ext cx="2956816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15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56D41D7-FCBE-30A4-5DD4-8C6F17F550D9}"/>
              </a:ext>
            </a:extLst>
          </p:cNvPr>
          <p:cNvSpPr/>
          <p:nvPr/>
        </p:nvSpPr>
        <p:spPr>
          <a:xfrm>
            <a:off x="938274" y="573865"/>
            <a:ext cx="10415526" cy="52173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CFCBE3-FCF4-D661-FBCB-1558DCCC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5D6652C3-92F7-0143-B347-BEE5F5D6967B}"/>
              </a:ext>
            </a:extLst>
          </p:cNvPr>
          <p:cNvSpPr txBox="1">
            <a:spLocks/>
          </p:cNvSpPr>
          <p:nvPr/>
        </p:nvSpPr>
        <p:spPr>
          <a:xfrm>
            <a:off x="1391334" y="800395"/>
            <a:ext cx="7685033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/>
              <a:t>遊戲規則</a:t>
            </a:r>
            <a:r>
              <a:rPr lang="en-US" altLang="zh-TW" b="1" dirty="0"/>
              <a:t>-</a:t>
            </a:r>
            <a:r>
              <a:rPr lang="zh-TW" altLang="en-US" b="1" dirty="0"/>
              <a:t>大綱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E0E14B2A-28EA-1914-3321-29F9BAC28059}"/>
              </a:ext>
            </a:extLst>
          </p:cNvPr>
          <p:cNvSpPr txBox="1">
            <a:spLocks/>
          </p:cNvSpPr>
          <p:nvPr/>
        </p:nvSpPr>
        <p:spPr>
          <a:xfrm>
            <a:off x="1851263" y="1678541"/>
            <a:ext cx="8313583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遊戲</a:t>
            </a:r>
            <a:r>
              <a:rPr lang="zh-TW" altLang="en-US" sz="2000" b="1" dirty="0">
                <a:solidFill>
                  <a:schemeClr val="tx1"/>
                </a:solidFill>
              </a:rPr>
              <a:t>目標：將所有箱子「</a:t>
            </a:r>
            <a:r>
              <a:rPr lang="zh-TW" altLang="en-US" sz="2000" b="1" dirty="0"/>
              <a:t>推</a:t>
            </a:r>
            <a:r>
              <a:rPr lang="zh-TW" altLang="en-US" sz="2000" b="1" dirty="0">
                <a:solidFill>
                  <a:schemeClr val="tx1"/>
                </a:solidFill>
              </a:rPr>
              <a:t>動」到指定目的地則完成關卡。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6A032EA1-620D-BE69-C596-C2DA51AA6DBC}"/>
              </a:ext>
            </a:extLst>
          </p:cNvPr>
          <p:cNvSpPr txBox="1">
            <a:spLocks/>
          </p:cNvSpPr>
          <p:nvPr/>
        </p:nvSpPr>
        <p:spPr>
          <a:xfrm>
            <a:off x="1851263" y="2606788"/>
            <a:ext cx="8313584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移動方式：玩家只能在沒有阻礙物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如牆壁</a:t>
            </a:r>
            <a:r>
              <a:rPr lang="en-US" altLang="zh-TW" sz="2000" b="1" dirty="0"/>
              <a:t>)</a:t>
            </a:r>
            <a:r>
              <a:rPr lang="zh-TW" altLang="en-US" sz="2000" b="1" dirty="0"/>
              <a:t>的情況下，上、下、左、右的移動 。</a:t>
            </a:r>
            <a:endParaRPr lang="en-US" altLang="zh-TW" b="1" dirty="0"/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D5B914-4255-E7DE-A88F-85517D8F00C5}"/>
              </a:ext>
            </a:extLst>
          </p:cNvPr>
          <p:cNvSpPr txBox="1">
            <a:spLocks/>
          </p:cNvSpPr>
          <p:nvPr/>
        </p:nvSpPr>
        <p:spPr>
          <a:xfrm>
            <a:off x="1850503" y="3873376"/>
            <a:ext cx="8314343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推箱限制：箱子只能被「推」，並且玩家不能同時推動兩個或以上的箱子。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594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391CAAF-08BA-182B-1670-F6929BF6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088230"/>
            <a:ext cx="7582557" cy="36731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30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30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7EADFE0-4BC4-C1D5-672D-BDB72026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82676"/>
              </p:ext>
            </p:extLst>
          </p:nvPr>
        </p:nvGraphicFramePr>
        <p:xfrm>
          <a:off x="5623034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左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Move_Left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根據當前地圖以及人物座標去判斷人物向「左」移動時根據左方的物件去改變地圖資料，並產生出新的地圖資料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CC45BDB6-F7DA-D762-1008-DE0CE124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01EB6C-35AF-9BAB-34AB-84D15AB6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31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1E55A-2D7E-3A0D-E3A8-8EEC3D87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C6477B7-BBAE-8C1B-F5F3-D62398B05E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E40FDC5-727D-E4EC-B058-D820251C2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965"/>
            <a:ext cx="2336013" cy="8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F4ECC74-0082-9644-0371-CD2ACACCBC96}"/>
              </a:ext>
            </a:extLst>
          </p:cNvPr>
          <p:cNvSpPr txBox="1"/>
          <p:nvPr/>
        </p:nvSpPr>
        <p:spPr>
          <a:xfrm>
            <a:off x="2059916" y="3120329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E9DBC8-D9CE-564C-A2C2-94B83FF7315B}"/>
              </a:ext>
            </a:extLst>
          </p:cNvPr>
          <p:cNvSpPr txBox="1"/>
          <p:nvPr/>
        </p:nvSpPr>
        <p:spPr>
          <a:xfrm>
            <a:off x="1870854" y="5383857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向左移動後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F89935-5E97-C5F6-3F4C-F9794F5A5259}"/>
              </a:ext>
            </a:extLst>
          </p:cNvPr>
          <p:cNvSpPr/>
          <p:nvPr/>
        </p:nvSpPr>
        <p:spPr>
          <a:xfrm>
            <a:off x="1814556" y="5767877"/>
            <a:ext cx="9539244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994CDC-960F-7708-1424-8A70B42E1C7E}"/>
              </a:ext>
            </a:extLst>
          </p:cNvPr>
          <p:cNvSpPr txBox="1"/>
          <p:nvPr/>
        </p:nvSpPr>
        <p:spPr>
          <a:xfrm>
            <a:off x="1835833" y="5768568"/>
            <a:ext cx="9539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的地方，「向左移動後」輸出地圖的人物座標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18989DB8-6C28-9EB4-1A51-376AC5A29DBC}"/>
              </a:ext>
            </a:extLst>
          </p:cNvPr>
          <p:cNvSpPr/>
          <p:nvPr/>
        </p:nvSpPr>
        <p:spPr>
          <a:xfrm>
            <a:off x="4312197" y="397259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等於 14">
            <a:extLst>
              <a:ext uri="{FF2B5EF4-FFF2-40B4-BE49-F238E27FC236}">
                <a16:creationId xmlns:a16="http://schemas.microsoft.com/office/drawing/2014/main" id="{9B18012B-43F2-A4CC-BC07-E957597092F9}"/>
              </a:ext>
            </a:extLst>
          </p:cNvPr>
          <p:cNvSpPr/>
          <p:nvPr/>
        </p:nvSpPr>
        <p:spPr>
          <a:xfrm>
            <a:off x="4312198" y="1661438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A962F8E-EA07-4DB6-3CF4-67130209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21" y="1183633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A8B5351-1480-D7FE-9B20-0C8308CEDEC0}"/>
              </a:ext>
            </a:extLst>
          </p:cNvPr>
          <p:cNvSpPr/>
          <p:nvPr/>
        </p:nvSpPr>
        <p:spPr>
          <a:xfrm>
            <a:off x="6709187" y="1581872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5537DFF-B4C0-1994-CEC1-CC6BB6C6B3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3" r="16254" b="8461"/>
          <a:stretch/>
        </p:blipFill>
        <p:spPr>
          <a:xfrm>
            <a:off x="1799623" y="1380830"/>
            <a:ext cx="2193792" cy="14756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FF811D1-2496-1D6B-BA4F-CF62CC26B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23" r="12145" b="10325"/>
          <a:stretch/>
        </p:blipFill>
        <p:spPr>
          <a:xfrm>
            <a:off x="1745811" y="3691988"/>
            <a:ext cx="2301416" cy="147561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1CB336B-5F2D-7F46-3AB2-2DA3D4D1E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252" y="3487709"/>
            <a:ext cx="2301416" cy="18846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F459075-C5FA-A5FA-E9A6-B92B85451098}"/>
              </a:ext>
            </a:extLst>
          </p:cNvPr>
          <p:cNvSpPr/>
          <p:nvPr/>
        </p:nvSpPr>
        <p:spPr>
          <a:xfrm>
            <a:off x="6445601" y="3893687"/>
            <a:ext cx="276127" cy="253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迴轉箭號 29">
            <a:extLst>
              <a:ext uri="{FF2B5EF4-FFF2-40B4-BE49-F238E27FC236}">
                <a16:creationId xmlns:a16="http://schemas.microsoft.com/office/drawing/2014/main" id="{0B9944C3-BB89-DBD5-52E1-072F71EE41CC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08567275-A983-AECB-B5AB-7B243C471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517" y="3017450"/>
            <a:ext cx="2933954" cy="2057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7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402BBD-AFB9-C0AF-510D-3C7DFB9E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16448"/>
            <a:ext cx="7750212" cy="3505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32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32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1172-693A-3774-1705-6EAE5FF6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59B95D3-2A3C-B22E-1350-DC6081BF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69394"/>
              </p:ext>
            </p:extLst>
          </p:nvPr>
        </p:nvGraphicFramePr>
        <p:xfrm>
          <a:off x="5615821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右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Move_Right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根據當前地圖以及人物座標去判斷人物向「右」移動時根據右方的物件去改變地圖資料，並產生出新的地圖資料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4E8707-BC05-3667-D583-3B7C439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33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A139DD-8D6C-B526-F016-9332DB34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FC186B-35E9-2374-0F72-1B15001DBBE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07ED2B-D2BB-F039-A8B0-3D67CC89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276"/>
            <a:ext cx="2016258" cy="7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等於 1">
            <a:extLst>
              <a:ext uri="{FF2B5EF4-FFF2-40B4-BE49-F238E27FC236}">
                <a16:creationId xmlns:a16="http://schemas.microsoft.com/office/drawing/2014/main" id="{54EAD7C1-CE92-8DCE-DC39-6EBE678B8A2E}"/>
              </a:ext>
            </a:extLst>
          </p:cNvPr>
          <p:cNvSpPr/>
          <p:nvPr/>
        </p:nvSpPr>
        <p:spPr>
          <a:xfrm>
            <a:off x="4155556" y="158568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A21A4-43C3-152E-759A-EDD414D3BE86}"/>
              </a:ext>
            </a:extLst>
          </p:cNvPr>
          <p:cNvSpPr txBox="1"/>
          <p:nvPr/>
        </p:nvSpPr>
        <p:spPr>
          <a:xfrm>
            <a:off x="1879830" y="2995366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B63CF2-86A1-39BE-8FB1-67136C1E1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2" r="16077" b="10068"/>
          <a:stretch/>
        </p:blipFill>
        <p:spPr>
          <a:xfrm>
            <a:off x="1609972" y="1291330"/>
            <a:ext cx="2260334" cy="1503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B3138A-8B00-C9F9-523E-9F095A6EE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246" y="1098385"/>
            <a:ext cx="2260334" cy="18969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4FFCE4-FB0D-8A5E-5DC6-AB8BF8722122}"/>
              </a:ext>
            </a:extLst>
          </p:cNvPr>
          <p:cNvSpPr txBox="1"/>
          <p:nvPr/>
        </p:nvSpPr>
        <p:spPr>
          <a:xfrm>
            <a:off x="1690768" y="5258894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向右移動後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FE7B7D1-C128-E4C8-50CC-51A417DA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05" r="15443" b="8941"/>
          <a:stretch/>
        </p:blipFill>
        <p:spPr>
          <a:xfrm>
            <a:off x="1586268" y="3554858"/>
            <a:ext cx="2260334" cy="15031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B6D75E-3D1A-27CD-3C6D-28ED377998A2}"/>
              </a:ext>
            </a:extLst>
          </p:cNvPr>
          <p:cNvSpPr/>
          <p:nvPr/>
        </p:nvSpPr>
        <p:spPr>
          <a:xfrm>
            <a:off x="1690768" y="5767600"/>
            <a:ext cx="966303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F71DE8-3326-3FA3-F2B1-C2F65B185A1D}"/>
              </a:ext>
            </a:extLst>
          </p:cNvPr>
          <p:cNvSpPr txBox="1"/>
          <p:nvPr/>
        </p:nvSpPr>
        <p:spPr>
          <a:xfrm>
            <a:off x="1712044" y="5768291"/>
            <a:ext cx="9641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的地方，「向右移動後」輸出地圖的人物座標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D62BA0FC-E9E5-233B-C5CB-D52D0830581C}"/>
              </a:ext>
            </a:extLst>
          </p:cNvPr>
          <p:cNvSpPr/>
          <p:nvPr/>
        </p:nvSpPr>
        <p:spPr>
          <a:xfrm>
            <a:off x="4129414" y="3849211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C2094F-C2EC-2AB2-7050-1C77DF4AC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665" y="3371732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C67C169-6B3E-6B45-B408-13FC98E5B0AE}"/>
              </a:ext>
            </a:extLst>
          </p:cNvPr>
          <p:cNvSpPr/>
          <p:nvPr/>
        </p:nvSpPr>
        <p:spPr>
          <a:xfrm>
            <a:off x="6484924" y="3749004"/>
            <a:ext cx="276127" cy="2659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451E894C-70BC-1C5E-8DA2-D783E4E04709}"/>
              </a:ext>
            </a:extLst>
          </p:cNvPr>
          <p:cNvSpPr/>
          <p:nvPr/>
        </p:nvSpPr>
        <p:spPr>
          <a:xfrm rot="5400000">
            <a:off x="6769532" y="270517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371AAA8-8CB9-417E-425A-507C101FE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469" y="3037393"/>
            <a:ext cx="3025402" cy="213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89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40FF3AA-4B1F-2A5D-C5A1-ABFE90D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7925487" cy="24614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34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028C51-DA56-E855-9A6B-FDE10AAEF750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0C1839-A5D1-926D-A896-64E9F34DB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51634"/>
              </p:ext>
            </p:extLst>
          </p:nvPr>
        </p:nvGraphicFramePr>
        <p:xfrm>
          <a:off x="5768130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遊戲地圖重置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Game_Reset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儲存初始地圖的陣列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A74BD560-D7C1-8EBD-97D2-2940E0E5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1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D23ECA-AF60-F7B9-046B-A2632C60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35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096C96-1829-932F-6EB5-B46B81B6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D524BD-FEA1-B415-0854-A7395094F32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94F352-7B30-9024-36B0-9FA96158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5376"/>
            <a:ext cx="2116412" cy="83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C6ABD0-0A04-04C9-DC1C-BAE695B6CEDF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44D403-291F-897D-6352-2DAEB3B53276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669939-CABF-5925-4D18-37153D5FC2D9}"/>
              </a:ext>
            </a:extLst>
          </p:cNvPr>
          <p:cNvSpPr/>
          <p:nvPr/>
        </p:nvSpPr>
        <p:spPr>
          <a:xfrm>
            <a:off x="3208436" y="5030329"/>
            <a:ext cx="585241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6E61D3-9005-1FE3-A8A5-53217D56EAC0}"/>
              </a:ext>
            </a:extLst>
          </p:cNvPr>
          <p:cNvSpPr txBox="1"/>
          <p:nvPr/>
        </p:nvSpPr>
        <p:spPr>
          <a:xfrm>
            <a:off x="3229712" y="5031020"/>
            <a:ext cx="5852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的陣列資料一模一樣。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DF915FF-CD02-EEF2-97A1-6706FC05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D4F521-CF74-C158-60AE-FC7F86A2F697}"/>
              </a:ext>
            </a:extLst>
          </p:cNvPr>
          <p:cNvSpPr txBox="1"/>
          <p:nvPr/>
        </p:nvSpPr>
        <p:spPr>
          <a:xfrm>
            <a:off x="2231559" y="4224482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63AA9C3-A18E-712D-6595-8B6119DFA4E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6DD113-8859-98A9-FE5F-31B01B195B04}"/>
              </a:ext>
            </a:extLst>
          </p:cNvPr>
          <p:cNvSpPr txBox="1"/>
          <p:nvPr/>
        </p:nvSpPr>
        <p:spPr>
          <a:xfrm>
            <a:off x="5605975" y="4224482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DC20B5-8ACA-D0C3-1554-A2714566C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52FD397-5868-2A55-0E1E-686676DF5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139" y="1251072"/>
            <a:ext cx="3191429" cy="2841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3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FBECE7-C9B4-1CC2-07D8-1DE8F594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36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91DA64-D303-BCEA-D058-F8D91BEF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1C500C9-BC86-2BDA-3D96-E5212885E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79032"/>
              </p:ext>
            </p:extLst>
          </p:nvPr>
        </p:nvGraphicFramePr>
        <p:xfrm>
          <a:off x="5768130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按鈕中斷服務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儲存初始地圖的陣列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D9E6794-EA88-36CD-53E1-FC8C0DFE81B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</p:spTree>
    <p:extLst>
      <p:ext uri="{BB962C8B-B14F-4D97-AF65-F5344CB8AC3E}">
        <p14:creationId xmlns:p14="http://schemas.microsoft.com/office/powerpoint/2010/main" val="2570937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34C72-44C7-6AF4-D94D-9CADA7D0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37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35475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94DBFD-9AD9-6374-812C-1A26ADEA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898"/>
            <a:ext cx="7224386" cy="3535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178E55-30D7-ECE2-77BF-0C3D8C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38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DA770-DA2B-0D3B-71B9-467F0635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7FC4D7E-AA8A-D0E0-90A0-8BA621357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98239"/>
              </p:ext>
            </p:extLst>
          </p:nvPr>
        </p:nvGraphicFramePr>
        <p:xfrm>
          <a:off x="6108449" y="3133367"/>
          <a:ext cx="5004302" cy="285542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資料整合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當前遊戲狀態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U8</a:t>
                      </a:r>
                      <a:r>
                        <a:rPr lang="en-US" altLang="zh-TW" sz="1200" dirty="0"/>
                        <a:t> *</a:t>
                      </a:r>
                      <a:r>
                        <a:rPr lang="en-US" altLang="zh-TW" sz="1200" dirty="0" err="1"/>
                        <a:t>byteArray</a:t>
                      </a:r>
                      <a:r>
                        <a:rPr lang="en-US" altLang="zh-TW" sz="1200" dirty="0"/>
                        <a:t>[73]           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整合過後的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UART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首先將當前地圖轉換成一維陣列，並結合當前遊戲狀態</a:t>
                      </a:r>
                      <a:r>
                        <a:rPr lang="en-US" altLang="zh-TW" sz="1200" dirty="0"/>
                        <a:t>(0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1)</a:t>
                      </a:r>
                      <a:r>
                        <a:rPr lang="zh-TW" altLang="en-US" sz="1200" dirty="0"/>
                        <a:t>，整合</a:t>
                      </a:r>
                      <a:r>
                        <a:rPr lang="en-US" altLang="zh-TW" sz="1200" dirty="0"/>
                        <a:t>UART</a:t>
                      </a:r>
                      <a:r>
                        <a:rPr lang="zh-TW" altLang="en-US" sz="1200" dirty="0"/>
                        <a:t>需要傳輸的資料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FD7756-B288-5A0B-00D1-35F1A683CE89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062DFD-6F7E-A12B-75E4-241AD01E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0043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C7F81-D96D-46A2-4F8A-1B013536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39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E7336A-AD03-A369-1BAB-EB7136A3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2AF696-240C-8583-FDE2-4BA6925E8AB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27189E-5163-5BE4-52C6-90D656DE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39814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B9A34B7-17DA-8FC5-B28F-39CD4F30A4E6}"/>
              </a:ext>
            </a:extLst>
          </p:cNvPr>
          <p:cNvSpPr txBox="1"/>
          <p:nvPr/>
        </p:nvSpPr>
        <p:spPr>
          <a:xfrm>
            <a:off x="2273645" y="3037750"/>
            <a:ext cx="1151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(</a:t>
            </a:r>
            <a:r>
              <a:rPr lang="zh-TW" altLang="en-US" sz="1200" b="1" dirty="0"/>
              <a:t>地圖陣列資料</a:t>
            </a:r>
            <a:r>
              <a:rPr lang="en-US" altLang="zh-TW" sz="1200" b="1" dirty="0"/>
              <a:t>)</a:t>
            </a:r>
            <a:endParaRPr lang="zh-TW" altLang="en-US" sz="12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7D526F-402C-C83B-12BF-83F7D400D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9" r="17386" b="7241"/>
          <a:stretch/>
        </p:blipFill>
        <p:spPr>
          <a:xfrm>
            <a:off x="1570095" y="1238847"/>
            <a:ext cx="2638009" cy="17209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DDAAEA-5548-636B-074B-B9A59F48DA4C}"/>
              </a:ext>
            </a:extLst>
          </p:cNvPr>
          <p:cNvSpPr txBox="1"/>
          <p:nvPr/>
        </p:nvSpPr>
        <p:spPr>
          <a:xfrm>
            <a:off x="4688053" y="1146487"/>
            <a:ext cx="6561838" cy="41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UART</a:t>
            </a:r>
            <a:r>
              <a:rPr lang="zh-TW" altLang="en-US" sz="1600" b="1" dirty="0"/>
              <a:t>資料整合</a:t>
            </a:r>
            <a:r>
              <a:rPr lang="en-US" altLang="zh-TW" sz="1600" b="1" dirty="0"/>
              <a:t>(</a:t>
            </a:r>
            <a:r>
              <a:rPr lang="en-US" altLang="zh-TW" sz="1600" b="1" dirty="0" err="1"/>
              <a:t>73Bytes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 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地圖陣列</a:t>
            </a:r>
            <a:r>
              <a:rPr lang="en-US" altLang="zh-TW" sz="1600" b="1" dirty="0"/>
              <a:t>](</a:t>
            </a:r>
            <a:r>
              <a:rPr lang="en-US" altLang="zh-TW" sz="1600" b="1" dirty="0" err="1"/>
              <a:t>72Bytes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+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遊戲狀態</a:t>
            </a:r>
            <a:r>
              <a:rPr lang="en-US" altLang="zh-TW" sz="1600" b="1" dirty="0"/>
              <a:t>] (</a:t>
            </a:r>
            <a:r>
              <a:rPr lang="en-US" altLang="zh-TW" sz="1600" b="1" dirty="0" err="1"/>
              <a:t>1Byte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endParaRPr lang="en-US" altLang="zh-TW" sz="16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35E9C8-7C5F-DC59-A4D6-2A50EF2A75FB}"/>
              </a:ext>
            </a:extLst>
          </p:cNvPr>
          <p:cNvSpPr txBox="1"/>
          <p:nvPr/>
        </p:nvSpPr>
        <p:spPr>
          <a:xfrm>
            <a:off x="4722627" y="1557079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rgbClr val="FF0000"/>
                </a:solidFill>
              </a:rPr>
              <a:t>地圖陣列 </a:t>
            </a:r>
            <a:r>
              <a:rPr lang="en-US" altLang="zh-TW" sz="1400" b="1" dirty="0">
                <a:solidFill>
                  <a:srgbClr val="FF0000"/>
                </a:solidFill>
              </a:rPr>
              <a:t>(map) : </a:t>
            </a:r>
          </a:p>
          <a:p>
            <a:pPr>
              <a:lnSpc>
                <a:spcPct val="150000"/>
              </a:lnSpc>
            </a:pP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1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次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UART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sz="1400" dirty="0">
                <a:latin typeface="Consolas" panose="020B0609020204030204" pitchFamily="49" charset="0"/>
              </a:rPr>
              <a:t>，因此傳輸完地圖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sz="1400" dirty="0">
                <a:latin typeface="Consolas" panose="020B0609020204030204" pitchFamily="49" charset="0"/>
              </a:rPr>
              <a:t>共需要</a:t>
            </a:r>
            <a:r>
              <a:rPr lang="en-US" altLang="zh-TW" sz="1400" dirty="0">
                <a:latin typeface="Consolas" panose="020B0609020204030204" pitchFamily="49" charset="0"/>
              </a:rPr>
              <a:t>72</a:t>
            </a:r>
            <a:r>
              <a:rPr lang="zh-TW" altLang="en-US" sz="1400" dirty="0">
                <a:latin typeface="Consolas" panose="020B0609020204030204" pitchFamily="49" charset="0"/>
              </a:rPr>
              <a:t>次</a:t>
            </a:r>
            <a:r>
              <a:rPr lang="en-US" altLang="zh-TW" sz="1400" dirty="0">
                <a:latin typeface="Consolas" panose="020B0609020204030204" pitchFamily="49" charset="0"/>
              </a:rPr>
              <a:t>UART</a:t>
            </a:r>
            <a:r>
              <a:rPr lang="zh-TW" altLang="en-US" sz="1400" dirty="0">
                <a:latin typeface="Consolas" panose="020B0609020204030204" pitchFamily="49" charset="0"/>
              </a:rPr>
              <a:t>傳輸。</a:t>
            </a:r>
            <a:endParaRPr lang="en-US" alt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BDAAE2-43B7-757A-75E9-CEA80FC7A97D}"/>
              </a:ext>
            </a:extLst>
          </p:cNvPr>
          <p:cNvSpPr txBox="1"/>
          <p:nvPr/>
        </p:nvSpPr>
        <p:spPr>
          <a:xfrm>
            <a:off x="4688053" y="2378290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400" b="1" dirty="0">
                <a:solidFill>
                  <a:schemeClr val="accent1"/>
                </a:solidFill>
              </a:rPr>
              <a:t>(</a:t>
            </a:r>
            <a:r>
              <a:rPr lang="en-US" altLang="zh-TW" sz="14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400" b="1" dirty="0">
                <a:solidFill>
                  <a:schemeClr val="accent1"/>
                </a:solidFill>
              </a:rPr>
              <a:t>)</a:t>
            </a:r>
            <a:r>
              <a:rPr lang="zh-TW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TW" sz="1400" b="1" dirty="0">
                <a:solidFill>
                  <a:schemeClr val="accent1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完成所有擺放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7EF838-530A-A230-2AB3-483762D1B41B}"/>
              </a:ext>
            </a:extLst>
          </p:cNvPr>
          <p:cNvSpPr/>
          <p:nvPr/>
        </p:nvSpPr>
        <p:spPr>
          <a:xfrm>
            <a:off x="1949708" y="5165407"/>
            <a:ext cx="8901478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A7A66E-A2B4-8A4B-C78B-7ECACDC13728}"/>
              </a:ext>
            </a:extLst>
          </p:cNvPr>
          <p:cNvSpPr txBox="1"/>
          <p:nvPr/>
        </p:nvSpPr>
        <p:spPr>
          <a:xfrm>
            <a:off x="1970984" y="5166098"/>
            <a:ext cx="8880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輸出的</a:t>
            </a:r>
            <a:r>
              <a:rPr lang="en-US" altLang="zh-TW" sz="1400" b="1" dirty="0" err="1"/>
              <a:t>byteArray</a:t>
            </a:r>
            <a:r>
              <a:rPr lang="en-US" altLang="zh-TW" sz="1400" b="1" dirty="0"/>
              <a:t>[73]</a:t>
            </a:r>
            <a:r>
              <a:rPr lang="zh-TW" altLang="en-US" sz="1400" b="1" dirty="0"/>
              <a:t>裡面，必須包含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6BAB814-71B4-FC42-EDF4-3E27EEC28054}"/>
              </a:ext>
            </a:extLst>
          </p:cNvPr>
          <p:cNvCxnSpPr>
            <a:cxnSpLocks/>
          </p:cNvCxnSpPr>
          <p:nvPr/>
        </p:nvCxnSpPr>
        <p:spPr>
          <a:xfrm>
            <a:off x="1735152" y="4657304"/>
            <a:ext cx="87468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21EA29E-2BBA-B214-B581-F5DC67758E6B}"/>
              </a:ext>
            </a:extLst>
          </p:cNvPr>
          <p:cNvCxnSpPr>
            <a:cxnSpLocks/>
          </p:cNvCxnSpPr>
          <p:nvPr/>
        </p:nvCxnSpPr>
        <p:spPr>
          <a:xfrm>
            <a:off x="10482008" y="4657304"/>
            <a:ext cx="259317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59918A6-8545-63D9-EF41-39D240C23CB1}"/>
              </a:ext>
            </a:extLst>
          </p:cNvPr>
          <p:cNvSpPr txBox="1"/>
          <p:nvPr/>
        </p:nvSpPr>
        <p:spPr>
          <a:xfrm>
            <a:off x="4914300" y="4657304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F004A3-C116-447C-738E-A36FE6253283}"/>
              </a:ext>
            </a:extLst>
          </p:cNvPr>
          <p:cNvSpPr txBox="1"/>
          <p:nvPr/>
        </p:nvSpPr>
        <p:spPr>
          <a:xfrm>
            <a:off x="9388634" y="4657303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4E11DC9-2101-C9ED-25DC-7B0DA7CA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52" y="4166775"/>
            <a:ext cx="9006173" cy="46310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4A8921D-7D5A-2960-59A1-AA1939BDD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682" y="3613489"/>
            <a:ext cx="6740636" cy="2592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15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3590269" y="237453"/>
            <a:ext cx="5282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硬體按鍵對應遊戲功能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78788-ABC9-EE98-274C-E18FC8D7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86" y="1507894"/>
            <a:ext cx="3855430" cy="42328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81477D9-8873-6401-40FC-0E555803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78" y="1353861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D2AB81-8075-4C20-31FB-8A72C9891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20" y="3008726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DDDF15-C76A-46DD-229E-47DCE70EA963}"/>
              </a:ext>
            </a:extLst>
          </p:cNvPr>
          <p:cNvSpPr/>
          <p:nvPr/>
        </p:nvSpPr>
        <p:spPr>
          <a:xfrm>
            <a:off x="6365928" y="3110255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24C22-EBC6-12A1-ADB3-D7FA1EDE2C06}"/>
              </a:ext>
            </a:extLst>
          </p:cNvPr>
          <p:cNvSpPr/>
          <p:nvPr/>
        </p:nvSpPr>
        <p:spPr>
          <a:xfrm>
            <a:off x="5894340" y="3015741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F25C39-53BA-2878-C4A0-6AD5599FF302}"/>
              </a:ext>
            </a:extLst>
          </p:cNvPr>
          <p:cNvSpPr/>
          <p:nvPr/>
        </p:nvSpPr>
        <p:spPr>
          <a:xfrm>
            <a:off x="6365928" y="387254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6D33223-B2D0-C844-090B-87D48FEC83F0}"/>
              </a:ext>
            </a:extLst>
          </p:cNvPr>
          <p:cNvCxnSpPr>
            <a:cxnSpLocks/>
          </p:cNvCxnSpPr>
          <p:nvPr/>
        </p:nvCxnSpPr>
        <p:spPr>
          <a:xfrm flipV="1">
            <a:off x="9280934" y="1963034"/>
            <a:ext cx="0" cy="47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E410260-FD05-6A43-5E77-60BB7E115BC2}"/>
              </a:ext>
            </a:extLst>
          </p:cNvPr>
          <p:cNvCxnSpPr>
            <a:cxnSpLocks/>
          </p:cNvCxnSpPr>
          <p:nvPr/>
        </p:nvCxnSpPr>
        <p:spPr>
          <a:xfrm flipH="1">
            <a:off x="8481922" y="2777285"/>
            <a:ext cx="5551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824DBA4-5A59-4C3E-EEDA-01632317DAA6}"/>
              </a:ext>
            </a:extLst>
          </p:cNvPr>
          <p:cNvCxnSpPr>
            <a:cxnSpLocks/>
          </p:cNvCxnSpPr>
          <p:nvPr/>
        </p:nvCxnSpPr>
        <p:spPr>
          <a:xfrm>
            <a:off x="9280934" y="3110255"/>
            <a:ext cx="0" cy="521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BF5AEF9-E1CD-9505-3F94-D573451D7CDE}"/>
              </a:ext>
            </a:extLst>
          </p:cNvPr>
          <p:cNvCxnSpPr>
            <a:cxnSpLocks/>
          </p:cNvCxnSpPr>
          <p:nvPr/>
        </p:nvCxnSpPr>
        <p:spPr>
          <a:xfrm>
            <a:off x="9611860" y="2777285"/>
            <a:ext cx="585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5995AFA-287D-7A8A-E13B-96FCAB9492B3}"/>
              </a:ext>
            </a:extLst>
          </p:cNvPr>
          <p:cNvSpPr/>
          <p:nvPr/>
        </p:nvSpPr>
        <p:spPr>
          <a:xfrm>
            <a:off x="5955533" y="349135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4C2670-95AA-D751-046A-A69EE67AD1EE}"/>
              </a:ext>
            </a:extLst>
          </p:cNvPr>
          <p:cNvSpPr/>
          <p:nvPr/>
        </p:nvSpPr>
        <p:spPr>
          <a:xfrm>
            <a:off x="6796968" y="3506708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314CB27-F244-8D08-E7E0-1983F32C81AE}"/>
              </a:ext>
            </a:extLst>
          </p:cNvPr>
          <p:cNvSpPr txBox="1"/>
          <p:nvPr/>
        </p:nvSpPr>
        <p:spPr>
          <a:xfrm>
            <a:off x="6293820" y="2568086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A9F7473-FE84-AF66-DCFC-6C5A870DB6B4}"/>
              </a:ext>
            </a:extLst>
          </p:cNvPr>
          <p:cNvSpPr txBox="1"/>
          <p:nvPr/>
        </p:nvSpPr>
        <p:spPr>
          <a:xfrm>
            <a:off x="6335262" y="4327448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2B3CF9B-8771-4022-24EB-BD562F124028}"/>
              </a:ext>
            </a:extLst>
          </p:cNvPr>
          <p:cNvSpPr txBox="1"/>
          <p:nvPr/>
        </p:nvSpPr>
        <p:spPr>
          <a:xfrm>
            <a:off x="5477800" y="3432656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AEC6B8C-DB5A-5B9E-27E9-791C723BE135}"/>
              </a:ext>
            </a:extLst>
          </p:cNvPr>
          <p:cNvSpPr txBox="1"/>
          <p:nvPr/>
        </p:nvSpPr>
        <p:spPr>
          <a:xfrm>
            <a:off x="7104678" y="3455019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9B06E0A-1587-0067-E8D1-1741F22E6B89}"/>
              </a:ext>
            </a:extLst>
          </p:cNvPr>
          <p:cNvSpPr txBox="1"/>
          <p:nvPr/>
        </p:nvSpPr>
        <p:spPr>
          <a:xfrm>
            <a:off x="9222508" y="2063965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EFF39A7-AB94-4105-69AD-4250A3BD30A6}"/>
              </a:ext>
            </a:extLst>
          </p:cNvPr>
          <p:cNvSpPr txBox="1"/>
          <p:nvPr/>
        </p:nvSpPr>
        <p:spPr>
          <a:xfrm>
            <a:off x="9222508" y="3085687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4AC38E5-E448-330F-6078-E7B80BEB1786}"/>
              </a:ext>
            </a:extLst>
          </p:cNvPr>
          <p:cNvSpPr txBox="1"/>
          <p:nvPr/>
        </p:nvSpPr>
        <p:spPr>
          <a:xfrm>
            <a:off x="8613359" y="2433297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28DFAF-302E-39C5-B988-7E1C729A4076}"/>
              </a:ext>
            </a:extLst>
          </p:cNvPr>
          <p:cNvSpPr txBox="1"/>
          <p:nvPr/>
        </p:nvSpPr>
        <p:spPr>
          <a:xfrm>
            <a:off x="9904686" y="2383420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B6E170-8946-EFDC-A869-0843224590A4}"/>
              </a:ext>
            </a:extLst>
          </p:cNvPr>
          <p:cNvSpPr/>
          <p:nvPr/>
        </p:nvSpPr>
        <p:spPr>
          <a:xfrm>
            <a:off x="6357563" y="3498412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FD3E52F-C893-B0D3-762C-38AAEA0BB6DE}"/>
              </a:ext>
            </a:extLst>
          </p:cNvPr>
          <p:cNvCxnSpPr>
            <a:cxnSpLocks/>
          </p:cNvCxnSpPr>
          <p:nvPr/>
        </p:nvCxnSpPr>
        <p:spPr>
          <a:xfrm>
            <a:off x="6647587" y="3772662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860C9A-3B37-0D5B-CD47-0FBF2376EC63}"/>
              </a:ext>
            </a:extLst>
          </p:cNvPr>
          <p:cNvSpPr txBox="1"/>
          <p:nvPr/>
        </p:nvSpPr>
        <p:spPr>
          <a:xfrm>
            <a:off x="7015572" y="4270644"/>
            <a:ext cx="368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重置遊戲按鈕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9394F6D-D349-4E8A-6FCD-26F06D686610}"/>
              </a:ext>
            </a:extLst>
          </p:cNvPr>
          <p:cNvSpPr/>
          <p:nvPr/>
        </p:nvSpPr>
        <p:spPr>
          <a:xfrm>
            <a:off x="5111498" y="4780877"/>
            <a:ext cx="290158" cy="862642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A9114E7-93E3-1459-0E70-C7F3087818F8}"/>
              </a:ext>
            </a:extLst>
          </p:cNvPr>
          <p:cNvSpPr txBox="1"/>
          <p:nvPr/>
        </p:nvSpPr>
        <p:spPr>
          <a:xfrm>
            <a:off x="5392580" y="5089846"/>
            <a:ext cx="689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剩餘箱子數量</a:t>
            </a:r>
            <a:endParaRPr lang="zh-TW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40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2F1ED5F-6E0C-2799-87A4-0490CEA8D93C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2FA4F-DF87-A403-CB58-71EDCD0E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26478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B88775-45AC-F345-950E-9E5B43C9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24" y="1149754"/>
            <a:ext cx="7338696" cy="2110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897D073-8EAC-7E74-4985-8FBD6D78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51061"/>
              </p:ext>
            </p:extLst>
          </p:nvPr>
        </p:nvGraphicFramePr>
        <p:xfrm>
          <a:off x="4874732" y="3067359"/>
          <a:ext cx="6479068" cy="302058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90379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5575277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資料傳輸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Uart_SendData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en-US" altLang="zh-TW" sz="1200" b="0" i="0" kern="1200" dirty="0" err="1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en-US" altLang="zh-TW" sz="1200" b="0" i="0" kern="1200" dirty="0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b="0" i="0" kern="1200" dirty="0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是指向 </a:t>
                      </a:r>
                      <a:r>
                        <a:rPr lang="en-US" altLang="zh-TW" sz="1200" b="0" i="0" kern="1200" dirty="0" err="1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XUartPs</a:t>
                      </a:r>
                      <a:r>
                        <a:rPr lang="en-US" altLang="zh-TW" sz="1200" b="0" i="0" kern="1200" dirty="0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instance</a:t>
                      </a:r>
                      <a:r>
                        <a:rPr lang="zh-TW" altLang="en-US" sz="1200" b="0" i="0" kern="1200" dirty="0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的指標</a:t>
                      </a:r>
                      <a:endParaRPr lang="en-US" altLang="zh-TW" sz="1200" b="1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U8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需要傳輸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的資料</a:t>
                      </a:r>
                      <a:endParaRPr lang="en-US" altLang="zh-TW" sz="1200" b="0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u32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儲存傳輸完成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個位元組的數量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en-US" altLang="zh-TW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zh-TW" altLang="en-US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58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首先指標對應指定的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，接著透過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得到慾傳輸的資料，並透過</a:t>
                      </a:r>
                      <a:r>
                        <a:rPr lang="en-US" altLang="zh-TW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XUartPs_Send</a:t>
                      </a:r>
                      <a:r>
                        <a:rPr lang="en-US" altLang="zh-TW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函示傳輸</a:t>
                      </a:r>
                      <a:r>
                        <a:rPr lang="en-US" altLang="zh-TW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1Byte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的資料，重複動作直到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所有資料傳輸完畢。</a:t>
                      </a:r>
                      <a:endParaRPr lang="zh-TW" altLang="en-US" sz="1200" u="none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36E2C5-1FFF-E21B-9320-A043EBBD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41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BD5625-A924-8535-1820-9C789435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1190C2-6D79-135F-3D7D-E570F6BC2B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5ECBCE-5837-1075-F811-71046D43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17025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0289A6-ABA5-0384-7E03-95B8EB959F80}"/>
              </a:ext>
            </a:extLst>
          </p:cNvPr>
          <p:cNvSpPr/>
          <p:nvPr/>
        </p:nvSpPr>
        <p:spPr>
          <a:xfrm>
            <a:off x="1892878" y="5656542"/>
            <a:ext cx="866966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030CE0-7570-5FD1-07EC-3F0A6B1A6A16}"/>
              </a:ext>
            </a:extLst>
          </p:cNvPr>
          <p:cNvSpPr txBox="1"/>
          <p:nvPr/>
        </p:nvSpPr>
        <p:spPr>
          <a:xfrm>
            <a:off x="1914154" y="5657233"/>
            <a:ext cx="8648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Uart_SendData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傳輸到</a:t>
            </a:r>
            <a:r>
              <a:rPr lang="en-US" altLang="zh-TW" sz="1400" b="1" dirty="0"/>
              <a:t>PC</a:t>
            </a:r>
            <a:r>
              <a:rPr lang="zh-TW" altLang="en-US" sz="1400" b="1" dirty="0"/>
              <a:t>端的資料有  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E489B-FAE5-93AD-2DFC-E0508359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04" y="4631442"/>
            <a:ext cx="6632786" cy="5385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8EDDB4E-7C26-AC70-71A9-6A98CAAB4AA6}"/>
              </a:ext>
            </a:extLst>
          </p:cNvPr>
          <p:cNvSpPr txBox="1"/>
          <p:nvPr/>
        </p:nvSpPr>
        <p:spPr>
          <a:xfrm>
            <a:off x="5279547" y="5258111"/>
            <a:ext cx="4200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UART</a:t>
            </a:r>
            <a:r>
              <a:rPr lang="zh-TW" altLang="en-US" sz="1200" b="1" dirty="0"/>
              <a:t>傳輸「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輸出的</a:t>
            </a:r>
            <a:r>
              <a:rPr lang="zh-TW" altLang="en-US" sz="1200" b="1" dirty="0"/>
              <a:t>資料」至</a:t>
            </a:r>
            <a:r>
              <a:rPr lang="en-US" altLang="zh-TW" sz="1200" b="1" dirty="0"/>
              <a:t>PC</a:t>
            </a:r>
            <a:r>
              <a:rPr lang="zh-TW" altLang="en-US" sz="1200" b="1" dirty="0"/>
              <a:t>端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629E3DA-3734-BDCA-480F-C5EC46DD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653" y="1047698"/>
            <a:ext cx="6296886" cy="3286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8398732-86CF-8216-EB62-D1C16F3B8271}"/>
              </a:ext>
            </a:extLst>
          </p:cNvPr>
          <p:cNvSpPr/>
          <p:nvPr/>
        </p:nvSpPr>
        <p:spPr>
          <a:xfrm>
            <a:off x="4327101" y="2406348"/>
            <a:ext cx="511093" cy="1256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65B7DA-C19E-8CA5-03DA-24C88AC6309B}"/>
              </a:ext>
            </a:extLst>
          </p:cNvPr>
          <p:cNvSpPr/>
          <p:nvPr/>
        </p:nvSpPr>
        <p:spPr>
          <a:xfrm>
            <a:off x="4013172" y="4551935"/>
            <a:ext cx="6772059" cy="688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82AF6BB-64EB-C792-8B15-AE2950113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51" y="1590064"/>
            <a:ext cx="3136026" cy="248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E0548B-4C24-3A74-4F26-4B00E0E8D350}"/>
              </a:ext>
            </a:extLst>
          </p:cNvPr>
          <p:cNvSpPr txBox="1"/>
          <p:nvPr/>
        </p:nvSpPr>
        <p:spPr>
          <a:xfrm>
            <a:off x="1070130" y="3872263"/>
            <a:ext cx="2656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accent1"/>
                </a:solidFill>
              </a:rPr>
              <a:t>2.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en-US" altLang="zh-TW" sz="12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200" b="1" dirty="0">
                <a:solidFill>
                  <a:schemeClr val="accent1"/>
                </a:solidFill>
              </a:rPr>
              <a:t>)</a:t>
            </a:r>
            <a:r>
              <a:rPr lang="zh-TW" altLang="en-US" sz="1200" b="1" dirty="0">
                <a:solidFill>
                  <a:schemeClr val="accent1"/>
                </a:solidFill>
              </a:rPr>
              <a:t> </a:t>
            </a:r>
            <a:endParaRPr lang="en-US" altLang="zh-TW" sz="1200" b="1" dirty="0">
              <a:solidFill>
                <a:schemeClr val="accent1"/>
              </a:solidFill>
            </a:endParaRPr>
          </a:p>
          <a:p>
            <a:r>
              <a:rPr lang="zh-TW" altLang="en-US" sz="1200" b="1" dirty="0">
                <a:solidFill>
                  <a:schemeClr val="accent1"/>
                </a:solidFill>
              </a:rPr>
              <a:t>    尚未通關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0)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FF947EA-7F35-4F45-65AF-05093A845025}"/>
              </a:ext>
            </a:extLst>
          </p:cNvPr>
          <p:cNvSpPr txBox="1"/>
          <p:nvPr/>
        </p:nvSpPr>
        <p:spPr>
          <a:xfrm>
            <a:off x="4795417" y="2894223"/>
            <a:ext cx="96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1.</a:t>
            </a:r>
            <a:r>
              <a:rPr lang="zh-TW" altLang="en-US" sz="1200" b="1" dirty="0">
                <a:solidFill>
                  <a:srgbClr val="FF0000"/>
                </a:solidFill>
              </a:rPr>
              <a:t>地圖資料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0D1C844-04EE-78E9-8358-1A441A5646C8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H="1">
            <a:off x="4013171" y="3034557"/>
            <a:ext cx="313929" cy="1861732"/>
          </a:xfrm>
          <a:prstGeom prst="bentConnector3">
            <a:avLst>
              <a:gd name="adj1" fmla="val -72819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5D994B2B-9608-06A2-F084-18AB23599476}"/>
              </a:ext>
            </a:extLst>
          </p:cNvPr>
          <p:cNvCxnSpPr>
            <a:cxnSpLocks/>
          </p:cNvCxnSpPr>
          <p:nvPr/>
        </p:nvCxnSpPr>
        <p:spPr>
          <a:xfrm>
            <a:off x="4128516" y="4896289"/>
            <a:ext cx="53939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E6B6200-C7BD-81ED-83DB-505AD8B2A260}"/>
              </a:ext>
            </a:extLst>
          </p:cNvPr>
          <p:cNvCxnSpPr>
            <a:cxnSpLocks/>
          </p:cNvCxnSpPr>
          <p:nvPr/>
        </p:nvCxnSpPr>
        <p:spPr>
          <a:xfrm>
            <a:off x="9522460" y="4896289"/>
            <a:ext cx="11176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93219A-4CD5-F7A8-FBBC-3593E8B6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42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75DAD9-4ECD-D30A-FA08-7EE442BA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362050A-CFD9-BC51-5036-FAC7BCA5DC19}"/>
              </a:ext>
            </a:extLst>
          </p:cNvPr>
          <p:cNvSpPr txBox="1"/>
          <p:nvPr/>
        </p:nvSpPr>
        <p:spPr>
          <a:xfrm>
            <a:off x="5612796" y="168055"/>
            <a:ext cx="9664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效能</a:t>
            </a:r>
            <a:endParaRPr lang="en-US" altLang="zh-TW" sz="30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2E7A727-3855-F9A5-090B-6979D60E6B45}"/>
              </a:ext>
            </a:extLst>
          </p:cNvPr>
          <p:cNvSpPr txBox="1">
            <a:spLocks/>
          </p:cNvSpPr>
          <p:nvPr/>
        </p:nvSpPr>
        <p:spPr>
          <a:xfrm>
            <a:off x="1321402" y="1141108"/>
            <a:ext cx="8270339" cy="5363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en-US" altLang="zh-TW" sz="2400" dirty="0"/>
              <a:t>UART</a:t>
            </a:r>
            <a:r>
              <a:rPr lang="zh-TW" altLang="en-US" sz="2400" dirty="0"/>
              <a:t>傳輸</a:t>
            </a:r>
            <a:r>
              <a:rPr lang="en-US" altLang="zh-TW" sz="2400" dirty="0" err="1"/>
              <a:t>73Bytes</a:t>
            </a:r>
            <a:r>
              <a:rPr lang="zh-TW" altLang="en-US" sz="2400" dirty="0"/>
              <a:t>至</a:t>
            </a:r>
            <a:r>
              <a:rPr lang="en-US" altLang="zh-TW" sz="2400" dirty="0"/>
              <a:t>PC</a:t>
            </a:r>
            <a:r>
              <a:rPr lang="zh-TW" altLang="en-US" sz="2400" dirty="0"/>
              <a:t>端所需要的時間 </a:t>
            </a:r>
            <a:r>
              <a:rPr lang="en-US" altLang="zh-TW" sz="2400" dirty="0"/>
              <a:t>: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919DA3-93B3-1DD4-77A1-C63DF061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3" y="1750390"/>
            <a:ext cx="7610618" cy="10152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7E56DD-0867-E9C4-ADFB-7143232A144C}"/>
              </a:ext>
            </a:extLst>
          </p:cNvPr>
          <p:cNvSpPr txBox="1"/>
          <p:nvPr/>
        </p:nvSpPr>
        <p:spPr>
          <a:xfrm>
            <a:off x="1893439" y="2918783"/>
            <a:ext cx="4557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73</a:t>
            </a:r>
            <a:r>
              <a:rPr lang="zh-TW" altLang="en-US" dirty="0"/>
              <a:t> </a:t>
            </a:r>
            <a:r>
              <a:rPr lang="en-US" altLang="zh-TW" dirty="0"/>
              <a:t>Bytes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 err="1"/>
              <a:t>0.00868ms</a:t>
            </a:r>
            <a:r>
              <a:rPr lang="en-US" altLang="zh-TW" dirty="0"/>
              <a:t> * 73 = </a:t>
            </a:r>
            <a:r>
              <a:rPr lang="zh-TW" altLang="en-US" dirty="0"/>
              <a:t>約</a:t>
            </a:r>
            <a:r>
              <a:rPr lang="en-US" altLang="zh-TW" dirty="0"/>
              <a:t>6</a:t>
            </a:r>
            <a:r>
              <a:rPr lang="zh-TW" altLang="en-US" dirty="0"/>
              <a:t>毫秒時間</a:t>
            </a:r>
          </a:p>
        </p:txBody>
      </p:sp>
    </p:spTree>
    <p:extLst>
      <p:ext uri="{BB962C8B-B14F-4D97-AF65-F5344CB8AC3E}">
        <p14:creationId xmlns:p14="http://schemas.microsoft.com/office/powerpoint/2010/main" val="323316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12F40-E1FB-95DC-5C0C-3F079195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43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858C0FF-D463-D375-D201-DF396B6D992D}"/>
              </a:ext>
            </a:extLst>
          </p:cNvPr>
          <p:cNvSpPr txBox="1">
            <a:spLocks/>
          </p:cNvSpPr>
          <p:nvPr/>
        </p:nvSpPr>
        <p:spPr>
          <a:xfrm>
            <a:off x="1843766" y="973935"/>
            <a:ext cx="9433834" cy="5789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遊戲啟動        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顯示初始化地圖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顯示人物座標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確認顯示人物座標</a:t>
            </a:r>
            <a:r>
              <a:rPr lang="en-US" altLang="zh-TW" sz="2400" dirty="0">
                <a:sym typeface="Wingdings" panose="05000000000000000000" pitchFamily="2" charset="2"/>
              </a:rPr>
              <a:t>X</a:t>
            </a:r>
            <a:r>
              <a:rPr lang="zh-TW" altLang="en-US" sz="2400" dirty="0">
                <a:sym typeface="Wingdings" panose="05000000000000000000" pitchFamily="2" charset="2"/>
              </a:rPr>
              <a:t>軸和</a:t>
            </a:r>
            <a:r>
              <a:rPr lang="en-US" altLang="zh-TW" sz="2400" dirty="0">
                <a:sym typeface="Wingdings" panose="05000000000000000000" pitchFamily="2" charset="2"/>
              </a:rPr>
              <a:t>Y</a:t>
            </a:r>
            <a:r>
              <a:rPr lang="zh-TW" altLang="en-US" sz="2400" dirty="0">
                <a:sym typeface="Wingdings" panose="05000000000000000000" pitchFamily="2" charset="2"/>
              </a:rPr>
              <a:t>軸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人物移動        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確認人物往指定方向移動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>
                <a:sym typeface="Wingdings" panose="05000000000000000000" pitchFamily="2" charset="2"/>
              </a:rPr>
              <a:t>人物推動箱子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確認箱子有被人物推動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箱子推至目的地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確認箱子與目的地重疊，顯示擺放完成方塊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人物經過目的地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</a:t>
            </a:r>
            <a:r>
              <a:rPr lang="zh-TW" altLang="en-US" sz="2400" dirty="0"/>
              <a:t>人物與目的地重疊時會，顯示人物方塊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重置遊戲        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確認地圖是否回復至初始化地圖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遊戲通關        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</a:t>
            </a:r>
            <a:r>
              <a:rPr lang="zh-TW" altLang="en-US" sz="2400" dirty="0"/>
              <a:t>地圖上的箱子全部被放在目的地上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顯示通關視窗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/>
              <a:t>  顯示文字視窗，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通關後</a:t>
            </a:r>
            <a:r>
              <a:rPr lang="en-US" altLang="zh-TW" sz="2400" dirty="0"/>
              <a:t>-</a:t>
            </a:r>
            <a:r>
              <a:rPr lang="zh-TW" altLang="en-US" sz="2400" dirty="0"/>
              <a:t>重新遊玩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通關後按下方向鍵，會重置遊戲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1600" dirty="0"/>
              <a:t>11.    </a:t>
            </a:r>
            <a:r>
              <a:rPr lang="zh-TW" altLang="en-US" sz="2400" dirty="0"/>
              <a:t>通關後</a:t>
            </a:r>
            <a:r>
              <a:rPr lang="en-US" altLang="zh-TW" sz="2400" dirty="0"/>
              <a:t>-</a:t>
            </a:r>
            <a:r>
              <a:rPr lang="zh-TW" altLang="en-US" sz="2400" dirty="0"/>
              <a:t>結束遊戲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通關後按下重置鍵，會結束遊戲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B881F7-4438-7A20-8C2D-0116B9C9DD9C}"/>
              </a:ext>
            </a:extLst>
          </p:cNvPr>
          <p:cNvSpPr txBox="1"/>
          <p:nvPr/>
        </p:nvSpPr>
        <p:spPr>
          <a:xfrm>
            <a:off x="4781279" y="94274"/>
            <a:ext cx="26294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DEMO</a:t>
            </a:r>
            <a:r>
              <a:rPr lang="zh-TW" altLang="en-US" sz="3500" b="1" dirty="0"/>
              <a:t> 流程</a:t>
            </a:r>
            <a:endParaRPr lang="en-US" altLang="zh-TW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1B8E9F-8895-2188-84D1-BFCEF059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3" y="725216"/>
            <a:ext cx="10007951" cy="2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44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+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遊戲狀態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410608" y="1350577"/>
            <a:ext cx="3102529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469218" y="1305021"/>
            <a:ext cx="3043919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610163" y="3758449"/>
            <a:ext cx="2046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初始地圖陣列資料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577599" y="4271905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UART</a:t>
            </a:r>
            <a:r>
              <a:rPr lang="zh-TW" altLang="en-US" b="1" dirty="0"/>
              <a:t>傳輸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地圖陣列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遊戲狀態</a:t>
            </a:r>
            <a:r>
              <a:rPr lang="en-US" altLang="zh-TW" b="1" dirty="0"/>
              <a:t>]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8D49F6-C4B4-0DB5-1FF5-88D3BED4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57" y="1350577"/>
            <a:ext cx="3665538" cy="23776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E05182-7FB4-8D28-78AA-65626B679A55}"/>
              </a:ext>
            </a:extLst>
          </p:cNvPr>
          <p:cNvSpPr txBox="1"/>
          <p:nvPr/>
        </p:nvSpPr>
        <p:spPr>
          <a:xfrm>
            <a:off x="1577599" y="4778780"/>
            <a:ext cx="9798372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37FCDA-DAD3-6533-CFA6-39D6A9576741}"/>
              </a:ext>
            </a:extLst>
          </p:cNvPr>
          <p:cNvSpPr txBox="1"/>
          <p:nvPr/>
        </p:nvSpPr>
        <p:spPr>
          <a:xfrm>
            <a:off x="1577599" y="5656264"/>
            <a:ext cx="9036794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遊戲狀態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D13144-8AC3-6866-761E-64FABACB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45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57C2F9-2102-445B-A9F1-C9B02152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66" y="1141293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87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F5D80-E458-6C49-B120-FF05534C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46</a:t>
            </a:fld>
            <a:endParaRPr lang="zh-TW" altLang="en-US" noProof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774B2BE-9D3E-961B-5E37-02F539756821}"/>
              </a:ext>
            </a:extLst>
          </p:cNvPr>
          <p:cNvSpPr txBox="1"/>
          <p:nvPr/>
        </p:nvSpPr>
        <p:spPr>
          <a:xfrm>
            <a:off x="2002969" y="1535275"/>
            <a:ext cx="8186057" cy="441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/>
              <a:t>(1)遊戲程式敘述 </a:t>
            </a:r>
            <a:r>
              <a:rPr lang="en-US" altLang="zh-TW" sz="2400" dirty="0"/>
              <a:t>PS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(2)</a:t>
            </a:r>
            <a:r>
              <a:rPr lang="en-US" altLang="zh-TW" sz="2400" dirty="0"/>
              <a:t> API</a:t>
            </a:r>
            <a:r>
              <a:rPr lang="zh-TW" altLang="en-US" sz="2400" dirty="0"/>
              <a:t>單元測試 </a:t>
            </a:r>
            <a:r>
              <a:rPr lang="en-US" altLang="zh-TW" sz="2400" dirty="0"/>
              <a:t>(</a:t>
            </a:r>
            <a:r>
              <a:rPr lang="zh-TW" altLang="en-US" sz="2400" dirty="0"/>
              <a:t>正常版本</a:t>
            </a:r>
            <a:r>
              <a:rPr lang="en-US" altLang="zh-TW" sz="2400" dirty="0"/>
              <a:t>)(</a:t>
            </a:r>
            <a:r>
              <a:rPr lang="zh-TW" altLang="en-US" sz="2400" dirty="0"/>
              <a:t>邊界測試</a:t>
            </a:r>
            <a:r>
              <a:rPr lang="en-US" altLang="zh-TW" sz="2400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2400" dirty="0"/>
              <a:t>	(1)</a:t>
            </a:r>
            <a:r>
              <a:rPr lang="zh-TW" altLang="en-US" sz="2400" dirty="0"/>
              <a:t>測試資料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en-US" altLang="zh-TW" sz="2400" dirty="0"/>
              <a:t>	(2)API</a:t>
            </a:r>
            <a:r>
              <a:rPr lang="zh-TW" altLang="en-US" sz="2400" dirty="0"/>
              <a:t>實際呼叫程式碼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en-US" altLang="zh-TW" sz="2400" dirty="0"/>
              <a:t>	(3)</a:t>
            </a:r>
            <a:r>
              <a:rPr lang="zh-TW" altLang="en-US" sz="2400" dirty="0"/>
              <a:t>實際結果截圖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en-US" altLang="zh-TW" sz="2400" dirty="0"/>
              <a:t>(3)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3BC269-1EE2-48BD-E08B-D0F598722DDF}"/>
              </a:ext>
            </a:extLst>
          </p:cNvPr>
          <p:cNvSpPr txBox="1"/>
          <p:nvPr/>
        </p:nvSpPr>
        <p:spPr>
          <a:xfrm>
            <a:off x="3891838" y="237448"/>
            <a:ext cx="4408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本周需改善的問題</a:t>
            </a:r>
            <a:endParaRPr lang="en-US" altLang="zh-TW" sz="4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4B8C51-1150-635C-0D56-E287DD41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BA737-856D-C515-0FC7-62C4069D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6BB0CC-46F2-6222-D80D-9ED7B913E122}"/>
              </a:ext>
            </a:extLst>
          </p:cNvPr>
          <p:cNvSpPr txBox="1"/>
          <p:nvPr/>
        </p:nvSpPr>
        <p:spPr>
          <a:xfrm>
            <a:off x="3709403" y="235044"/>
            <a:ext cx="4773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回答上週老師的問題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1F7EF2-8FD8-00F3-8759-1B322111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2C7A1A-001A-2C57-8B52-0D4BF68C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163262"/>
            <a:ext cx="2543226" cy="216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4D5749-000F-D617-675C-9FFC91C165B8}"/>
              </a:ext>
            </a:extLst>
          </p:cNvPr>
          <p:cNvSpPr txBox="1"/>
          <p:nvPr/>
        </p:nvSpPr>
        <p:spPr>
          <a:xfrm>
            <a:off x="1242753" y="1281484"/>
            <a:ext cx="529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當箱子推到目的地上時，可不可以再被人物推走</a:t>
            </a:r>
            <a:endParaRPr lang="en-US" altLang="zh-TW" sz="1800" b="1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AF4C038-C9E8-787D-69B7-44E378A7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85" y="2163262"/>
            <a:ext cx="2853976" cy="216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ADB1F2-2AAC-55B1-2FFB-96C79F849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96" y="2163262"/>
            <a:ext cx="2229677" cy="216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F92189-838A-5AF0-81FB-07620C539769}"/>
              </a:ext>
            </a:extLst>
          </p:cNvPr>
          <p:cNvSpPr txBox="1"/>
          <p:nvPr/>
        </p:nvSpPr>
        <p:spPr>
          <a:xfrm>
            <a:off x="1294177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1.</a:t>
            </a:r>
            <a:r>
              <a:rPr lang="zh-TW" altLang="en-US" sz="1300" b="1" dirty="0"/>
              <a:t>箱子尚未移動至目的地上</a:t>
            </a:r>
            <a:endParaRPr lang="zh-TW" altLang="en-US" sz="13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F46C0B-F158-0D60-BFC5-74B1DE6C716F}"/>
              </a:ext>
            </a:extLst>
          </p:cNvPr>
          <p:cNvSpPr txBox="1"/>
          <p:nvPr/>
        </p:nvSpPr>
        <p:spPr>
          <a:xfrm>
            <a:off x="5065875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2.</a:t>
            </a:r>
            <a:r>
              <a:rPr lang="zh-TW" altLang="en-US" sz="1300" b="1" dirty="0"/>
              <a:t>箱子移動至目的地上</a:t>
            </a:r>
            <a:endParaRPr lang="zh-TW" altLang="en-US" sz="13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CB737BA-0230-13BD-9D0B-B1B9BB82C732}"/>
              </a:ext>
            </a:extLst>
          </p:cNvPr>
          <p:cNvSpPr txBox="1"/>
          <p:nvPr/>
        </p:nvSpPr>
        <p:spPr>
          <a:xfrm>
            <a:off x="8384875" y="4543320"/>
            <a:ext cx="218429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3.</a:t>
            </a:r>
            <a:r>
              <a:rPr lang="zh-TW" altLang="en-US" sz="1300" b="1" dirty="0"/>
              <a:t>箱子往前移動推開目的地</a:t>
            </a:r>
            <a:endParaRPr lang="zh-TW" altLang="en-US" sz="13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D7FD2-29DE-8040-5411-12CA917B0BB7}"/>
              </a:ext>
            </a:extLst>
          </p:cNvPr>
          <p:cNvSpPr/>
          <p:nvPr/>
        </p:nvSpPr>
        <p:spPr>
          <a:xfrm>
            <a:off x="6990437" y="5087250"/>
            <a:ext cx="1967826" cy="1448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9F1BBCD-1F66-B758-25CD-E082D418E147}"/>
              </a:ext>
            </a:extLst>
          </p:cNvPr>
          <p:cNvSpPr txBox="1"/>
          <p:nvPr/>
        </p:nvSpPr>
        <p:spPr>
          <a:xfrm>
            <a:off x="6985899" y="5039891"/>
            <a:ext cx="1972363" cy="145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 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“=”: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“X”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“B”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“P”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“O”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 箱子擺放在目的地上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66854" y="2894520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66854" y="262554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66855" y="234892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66856" y="2053853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1977923"/>
            <a:ext cx="607891" cy="1314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5" y="24355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BA6F0758-63CF-22A8-E745-37D23247F869}"/>
              </a:ext>
            </a:extLst>
          </p:cNvPr>
          <p:cNvSpPr/>
          <p:nvPr/>
        </p:nvSpPr>
        <p:spPr>
          <a:xfrm rot="16200000">
            <a:off x="2164153" y="176800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71" y="590226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975818" y="42249"/>
            <a:ext cx="223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087520"/>
              </p:ext>
            </p:extLst>
          </p:nvPr>
        </p:nvGraphicFramePr>
        <p:xfrm>
          <a:off x="1312445" y="860521"/>
          <a:ext cx="9674764" cy="562732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443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455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當程式燒錄至「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板子」或「按下重置按鈕」，傳輸初始化的地圖到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繪製遊戲畫面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「遊戲判斷狀態」，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接收資料繪製出遊戲畫面。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92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顯示「未擺放」箱子的數量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 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以二進制顯示目前地圖上「剩餘」箱子的數量。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控制人物角色移動，以及推動箱子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按下「上下左右」對應按鈕後，會「觸發中斷」並更改地圖陣列的資訊，並傳送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資料至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端顯示改變後的地圖。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659163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箱子擺放在目的地上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人物將箱子推到目的地後，地圖上目的地資料會變成箱子與目的地重疊的物件。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10835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「遊玩中」重新遊玩遊戲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按下「重置按鈕」後會「觸發中斷」，回復至初始地圖以及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顯示初始箱子數量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(6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570539"/>
                  </a:ext>
                </a:extLst>
              </a:tr>
              <a:tr h="518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「通關後」重新遊玩遊戲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通關後可以按下「上下左右」來重新遊玩遊戲，而「重置按鈕」則是退出遊戲。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938623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遊戲完成判斷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當地圖「沒有」箱子的時候，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傳輸「完成通關狀態」的數值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(1)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，反之為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(0)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顯示通關文字視窗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從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傳來的「遊戲狀態」解碼，判斷是否顯示遊戲通關的文字視窗。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54C51-7CD2-EB2C-1C5C-1CE871F8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55" y="1571078"/>
            <a:ext cx="9933689" cy="37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496F6-7E4F-864B-AA1D-33391D20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12F7E9-5596-54D3-DAEF-CC82E9E8D64E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2024/01/11</a:t>
            </a:r>
          </a:p>
        </p:txBody>
      </p:sp>
    </p:spTree>
    <p:extLst>
      <p:ext uri="{BB962C8B-B14F-4D97-AF65-F5344CB8AC3E}">
        <p14:creationId xmlns:p14="http://schemas.microsoft.com/office/powerpoint/2010/main" val="153433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B84B39-30E3-C327-7823-7930F42F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F0357B-5330-8C89-7E79-5B2F7D22F79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2024/01/11</a:t>
            </a:r>
          </a:p>
        </p:txBody>
      </p:sp>
    </p:spTree>
    <p:extLst>
      <p:ext uri="{BB962C8B-B14F-4D97-AF65-F5344CB8AC3E}">
        <p14:creationId xmlns:p14="http://schemas.microsoft.com/office/powerpoint/2010/main" val="27999290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71af3243-3dd4-4a8d-8c0d-dd76da1f02a5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0</TotalTime>
  <Words>3503</Words>
  <Application>Microsoft Office PowerPoint</Application>
  <PresentationFormat>寬螢幕</PresentationFormat>
  <Paragraphs>489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Microsoft JhengHei UI</vt:lpstr>
      <vt:lpstr>Arial</vt:lpstr>
      <vt:lpstr>Avenir Next LT Pro</vt:lpstr>
      <vt:lpstr>Consolas</vt:lpstr>
      <vt:lpstr>Wingdings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C109112140</cp:lastModifiedBy>
  <cp:revision>706</cp:revision>
  <dcterms:created xsi:type="dcterms:W3CDTF">2023-11-03T06:50:12Z</dcterms:created>
  <dcterms:modified xsi:type="dcterms:W3CDTF">2024-01-09T07:14:43Z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